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9" r:id="rId4"/>
    <p:sldId id="260" r:id="rId5"/>
    <p:sldId id="261" r:id="rId6"/>
    <p:sldId id="263" r:id="rId7"/>
    <p:sldId id="267" r:id="rId8"/>
    <p:sldId id="268" r:id="rId9"/>
    <p:sldId id="269" r:id="rId10"/>
    <p:sldId id="275" r:id="rId11"/>
    <p:sldId id="264" r:id="rId12"/>
    <p:sldId id="270" r:id="rId13"/>
    <p:sldId id="271" r:id="rId14"/>
    <p:sldId id="272" r:id="rId15"/>
    <p:sldId id="273" r:id="rId16"/>
    <p:sldId id="274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66" r:id="rId2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/>
    <p:restoredTop sz="94643"/>
  </p:normalViewPr>
  <p:slideViewPr>
    <p:cSldViewPr snapToGrid="0">
      <p:cViewPr varScale="1">
        <p:scale>
          <a:sx n="91" d="100"/>
          <a:sy n="91" d="100"/>
        </p:scale>
        <p:origin x="9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F8F1E-6341-49B8-9E96-98C02292AA53}" type="datetimeFigureOut">
              <a:rPr lang="tr-TR" smtClean="0"/>
              <a:t>07.11.2022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5BEC4-22D2-4C36-A152-8E375E6CF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495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F5B9AAA3-BD5F-8740-6278-64EA6BFDC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EF907497-B31F-ED0F-E326-184061A312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8D375402-5A46-F1E8-5E31-FFCD3E315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ED93E-F079-49A3-A0FA-D2765A8EA1F3}" type="datetime1">
              <a:rPr lang="tr-TR" smtClean="0"/>
              <a:t>07.11.2022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467DFDDE-488F-5BCA-8171-E27BD8026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7FA5555A-7888-FF8E-469D-30A28E254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12A-B447-4C2B-84BB-E55966E87B6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3098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EE1528B7-02A4-DCBD-B6F5-72737AA4F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xmlns="" id="{CC840CFA-3029-2C81-5342-C65AEC7F23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C009A1ED-1F74-73DF-065A-6FBC1659D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B0528-628E-4B55-B54D-9241A47C2680}" type="datetime1">
              <a:rPr lang="tr-TR" smtClean="0"/>
              <a:t>07.11.2022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12DE4CA4-4B26-5428-9EEA-D7387562E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C77265F9-EB3D-CCF1-E94F-C25663C1C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12A-B447-4C2B-84BB-E55966E87B6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9967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xmlns="" id="{057BA7DB-17EA-AD3C-1AB2-8D4D28AD66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xmlns="" id="{9C305DC8-3912-8B8D-6450-B44FB058C2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3FA6445D-D80E-0692-0689-A7B3406ED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5510-31C1-4346-8D40-AA4242255E1D}" type="datetime1">
              <a:rPr lang="tr-TR" smtClean="0"/>
              <a:t>07.11.2022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6311915D-95D0-BA60-632F-49142E930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B28F907B-11A9-C75F-A723-321546807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12A-B447-4C2B-84BB-E55966E87B6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2490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9CBB414C-CB90-6805-E3B8-FAABAB9CA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D3EB3541-C353-95CE-1BAB-456A01AEA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830EEBA0-B336-F13D-8C65-0F7F10B86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439A0-4D95-4DE7-A6A6-2A01032A4D23}" type="datetime1">
              <a:rPr lang="tr-TR" smtClean="0"/>
              <a:t>07.11.2022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035C7093-1BC7-7B71-CFF9-CA5FA7988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2E2CF626-F556-D1EC-827A-F43D2B45A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12A-B447-4C2B-84BB-E55966E87B6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0353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86C6B9F7-5EBD-97EE-3718-9D9F4E78C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B87B97E4-19D4-40A2-C26F-9653DE3BF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157A7DB2-1464-178B-BAFF-5B932F3BE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198A-6F74-4A0D-82B5-C8001780CD4E}" type="datetime1">
              <a:rPr lang="tr-TR" smtClean="0"/>
              <a:t>07.11.2022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F49F0A85-D45C-7205-4531-C6190FBBB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905F35A2-5680-E33C-FEB5-8C39395B7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12A-B447-4C2B-84BB-E55966E87B6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7666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3D56726A-A9A7-BDC1-12E0-B6A797985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E43D5222-9211-5571-EEF8-FD7DDDEAE5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A17319B2-CC65-3186-711B-B52005CF77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BEA7C160-28CE-BAC6-EC5F-B4DF188AA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5B79-1344-45E5-95F5-75235AA13EC3}" type="datetime1">
              <a:rPr lang="tr-TR" smtClean="0"/>
              <a:t>07.11.2022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48411226-6D74-6672-A86C-D04980A20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063ED3E8-92A2-D4ED-88D1-981E10BF1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12A-B447-4C2B-84BB-E55966E87B6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4953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AA24D650-D6CF-F0E2-696E-D2B2DF507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A4EF431A-D1C6-8160-69D6-24785BEF9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C8531548-9156-34DF-C9CE-6C67C0907B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xmlns="" id="{C642DA08-C102-0DCF-79BF-DCFD38CA5B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xmlns="" id="{E0FB0637-DC82-48C9-D90C-5B86A3D7C1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xmlns="" id="{9C3DB223-15BC-DEB0-18E0-FBEFA95A0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5A251-2A45-40D0-AB26-2C55604476E8}" type="datetime1">
              <a:rPr lang="tr-TR" smtClean="0"/>
              <a:t>07.11.2022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xmlns="" id="{CAE221FB-8908-F902-15A9-A941451E8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xmlns="" id="{2AE33283-6347-547E-D1D4-35CA84178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12A-B447-4C2B-84BB-E55966E87B6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7806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837CABB8-9606-4E84-5DFE-E921DADD5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xmlns="" id="{49FD3268-15B1-D968-A30C-D5ACAFF21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83B19-A88F-4D42-A54C-E9624C9EFE7E}" type="datetime1">
              <a:rPr lang="tr-TR" smtClean="0"/>
              <a:t>07.11.2022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xmlns="" id="{5C398F8D-5E3F-4FA0-38AE-3F825C4FE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xmlns="" id="{FBE52FA6-7866-8750-C05A-F30109149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12A-B447-4C2B-84BB-E55966E87B6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6309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xmlns="" id="{6CEF0D02-7407-062F-7D0C-E8532A5B5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558B5-4145-466E-87CC-54816172FAAA}" type="datetime1">
              <a:rPr lang="tr-TR" smtClean="0"/>
              <a:t>07.11.2022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8F06640E-66DE-2C6E-D445-AEAFBE5FE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xmlns="" id="{7E1209DB-6221-7920-49DB-9A3DA0652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12A-B447-4C2B-84BB-E55966E87B6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9566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8D91139A-2625-1EDF-AAB6-219654DAC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48630CDE-92FA-C956-8441-B2DC53B6B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8407F11C-F292-1A7E-AD69-9E858E1DD5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6462DBBA-699B-BAD7-0C3D-FFFDC0524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C6EEC-E4BD-4A8D-B5D6-12C783417B71}" type="datetime1">
              <a:rPr lang="tr-TR" smtClean="0"/>
              <a:t>07.11.2022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FBB09283-C5D2-B5AF-7194-8AE59B15A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B37E1358-300B-7879-24F7-D626DA98E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12A-B447-4C2B-84BB-E55966E87B6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0240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2DB13138-3F4F-8ACC-DABC-53DAF8CD1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xmlns="" id="{231C2BDB-9472-B53E-608F-6321134CD9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A1BC2AE6-FC62-9478-A672-D64C10362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CD616983-E378-C19F-7709-2295C5839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93378-6385-459B-8BBA-E17AAD2A9919}" type="datetime1">
              <a:rPr lang="tr-TR" smtClean="0"/>
              <a:t>07.11.2022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685CDDCB-7C84-95BA-C867-5F6599924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CEB60031-EE29-CE58-DD3C-E49F62513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12A-B447-4C2B-84BB-E55966E87B6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3153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xmlns="" id="{7918FA82-B8A8-F11C-083E-DA30A7F1A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A4A9DB5D-B1D5-7080-CCCF-A81C08ABE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CB44D8CC-C8C6-E4A2-6A54-C99F24F936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2FDB7-8F50-4971-B045-89DF809C9526}" type="datetime1">
              <a:rPr lang="tr-TR" smtClean="0"/>
              <a:t>07.11.2022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17C23804-19CA-7FAA-2E5D-02D69E3AF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D4301DF7-58D7-AE00-30D8-A19B10EF2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5712A-B447-4C2B-84BB-E55966E87B6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323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kariyerkapisi.cbiko.gov.tr/ulusalstajprogrami#3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ariyerkapisi.cbiko.gov.tr/ulusalstajprogrami#3" TargetMode="External"/><Relationship Id="rId5" Type="http://schemas.openxmlformats.org/officeDocument/2006/relationships/image" Target="../media/image5.sv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2AEACB67-07C7-ED44-FF90-6BA3D4E0A2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D27CD285-31F3-EE14-1B0D-6E0786A02D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882" r="2523" b="20989"/>
          <a:stretch/>
        </p:blipFill>
        <p:spPr>
          <a:xfrm>
            <a:off x="1331494" y="408500"/>
            <a:ext cx="9529011" cy="3376671"/>
          </a:xfrm>
          <a:prstGeom prst="rect">
            <a:avLst/>
          </a:prstGeom>
          <a:effectLst>
            <a:softEdge rad="154037"/>
          </a:effec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08FD62DA-D6DD-0F7E-2202-2EBC478200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34189" y="4060379"/>
            <a:ext cx="4148746" cy="1253528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1D1D8D0F-60A6-0558-AF59-F609D86677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93912" y="5602067"/>
            <a:ext cx="4800600" cy="903514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xmlns="" id="{AB76DEDA-A417-34AF-8B5B-7E2679E4A9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089" y="4000160"/>
            <a:ext cx="6859906" cy="2805511"/>
          </a:xfrm>
          <a:prstGeom prst="rect">
            <a:avLst/>
          </a:prstGeom>
          <a:effectLst>
            <a:softEdge rad="411410"/>
          </a:effectLst>
        </p:spPr>
      </p:pic>
    </p:spTree>
    <p:extLst>
      <p:ext uri="{BB962C8B-B14F-4D97-AF65-F5344CB8AC3E}">
        <p14:creationId xmlns:p14="http://schemas.microsoft.com/office/powerpoint/2010/main" val="3444375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3346177D-ADC4-4968-B747-5CFCD390B5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844A943-BF79-4FEA-ABB1-3BD54D2366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437CC72-F4A8-4DC3-AFAB-D22C482C81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xmlns="" id="{E7187818-5463-49A9-F662-157D29959F67}"/>
              </a:ext>
            </a:extLst>
          </p:cNvPr>
          <p:cNvSpPr txBox="1"/>
          <p:nvPr/>
        </p:nvSpPr>
        <p:spPr>
          <a:xfrm>
            <a:off x="173727" y="3521597"/>
            <a:ext cx="3982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KAYITLI İŞVERENLER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4D597AEC-516B-D97E-BE72-695F75911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58784" y="1842724"/>
            <a:ext cx="1388609" cy="1388609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01266FA3-38EE-23A0-462C-09C1FD1FEA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196" y="838200"/>
            <a:ext cx="8552208" cy="4288971"/>
          </a:xfrm>
          <a:prstGeom prst="rect">
            <a:avLst/>
          </a:prstGeom>
        </p:spPr>
      </p:pic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xmlns="" id="{7506C2BB-5C2C-5A28-1975-DD0A8907B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12A-B447-4C2B-84BB-E55966E87B6E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2658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3346177D-ADC4-4968-B747-5CFCD390B5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844A943-BF79-4FEA-ABB1-3BD54D2366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437CC72-F4A8-4DC3-AFAB-D22C482C81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xmlns="" id="{E7187818-5463-49A9-F662-157D29959F67}"/>
              </a:ext>
            </a:extLst>
          </p:cNvPr>
          <p:cNvSpPr txBox="1"/>
          <p:nvPr/>
        </p:nvSpPr>
        <p:spPr>
          <a:xfrm>
            <a:off x="173727" y="3521597"/>
            <a:ext cx="3982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KAYITLI İŞVERENLER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4D597AEC-516B-D97E-BE72-695F75911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58784" y="1842724"/>
            <a:ext cx="1388609" cy="1388609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xmlns="" id="{4D447053-6E58-7EEB-E9D7-59CB30523B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128" y="946083"/>
            <a:ext cx="9066872" cy="4115774"/>
          </a:xfrm>
          <a:prstGeom prst="rect">
            <a:avLst/>
          </a:prstGeom>
        </p:spPr>
      </p:pic>
      <p:sp>
        <p:nvSpPr>
          <p:cNvPr id="11" name="Slayt Numarası Yer Tutucusu 10">
            <a:extLst>
              <a:ext uri="{FF2B5EF4-FFF2-40B4-BE49-F238E27FC236}">
                <a16:creationId xmlns:a16="http://schemas.microsoft.com/office/drawing/2014/main" xmlns="" id="{BF20C0A5-39A5-98DE-8223-61854F5A3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12A-B447-4C2B-84BB-E55966E87B6E}" type="slidenum">
              <a:rPr lang="tr-TR" smtClean="0"/>
              <a:t>11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75358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3346177D-ADC4-4968-B747-5CFCD390B5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844A943-BF79-4FEA-ABB1-3BD54D2366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437CC72-F4A8-4DC3-AFAB-D22C482C81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xmlns="" id="{E7187818-5463-49A9-F662-157D29959F67}"/>
              </a:ext>
            </a:extLst>
          </p:cNvPr>
          <p:cNvSpPr txBox="1"/>
          <p:nvPr/>
        </p:nvSpPr>
        <p:spPr>
          <a:xfrm>
            <a:off x="173727" y="3521597"/>
            <a:ext cx="3982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KAYITLI İŞVERENLER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4D597AEC-516B-D97E-BE72-695F75911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58784" y="1842724"/>
            <a:ext cx="1388609" cy="1388609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58C6721D-0971-869D-1D89-251311836E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328" y="947057"/>
            <a:ext cx="8678888" cy="4137922"/>
          </a:xfrm>
          <a:prstGeom prst="rect">
            <a:avLst/>
          </a:prstGeom>
        </p:spPr>
      </p:pic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xmlns="" id="{78CB8766-DDEB-C9DA-6E70-83312B481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12A-B447-4C2B-84BB-E55966E87B6E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2452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3346177D-ADC4-4968-B747-5CFCD390B5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844A943-BF79-4FEA-ABB1-3BD54D2366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437CC72-F4A8-4DC3-AFAB-D22C482C81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xmlns="" id="{E7187818-5463-49A9-F662-157D29959F67}"/>
              </a:ext>
            </a:extLst>
          </p:cNvPr>
          <p:cNvSpPr txBox="1"/>
          <p:nvPr/>
        </p:nvSpPr>
        <p:spPr>
          <a:xfrm>
            <a:off x="173727" y="3521597"/>
            <a:ext cx="3982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KAYITLI İŞVERENLER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4D597AEC-516B-D97E-BE72-695F75911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58784" y="1842724"/>
            <a:ext cx="1388609" cy="1388609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66840808-7C20-8B46-62CE-45B036F243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500" y="1227683"/>
            <a:ext cx="8948500" cy="3945433"/>
          </a:xfrm>
          <a:prstGeom prst="rect">
            <a:avLst/>
          </a:prstGeom>
        </p:spPr>
      </p:pic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xmlns="" id="{0FE10F63-073A-3496-CE84-0C38AD7AE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12A-B447-4C2B-84BB-E55966E87B6E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6461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3346177D-ADC4-4968-B747-5CFCD390B5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844A943-BF79-4FEA-ABB1-3BD54D2366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437CC72-F4A8-4DC3-AFAB-D22C482C81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xmlns="" id="{E7187818-5463-49A9-F662-157D29959F67}"/>
              </a:ext>
            </a:extLst>
          </p:cNvPr>
          <p:cNvSpPr txBox="1"/>
          <p:nvPr/>
        </p:nvSpPr>
        <p:spPr>
          <a:xfrm>
            <a:off x="173727" y="3521597"/>
            <a:ext cx="3982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KAYITLI İŞVERENLER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4D597AEC-516B-D97E-BE72-695F75911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58784" y="1842724"/>
            <a:ext cx="1388609" cy="1388609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E0C304E1-3126-D3E4-E7AD-1241882AEC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154" y="1179127"/>
            <a:ext cx="8994846" cy="3708559"/>
          </a:xfrm>
          <a:prstGeom prst="rect">
            <a:avLst/>
          </a:prstGeom>
        </p:spPr>
      </p:pic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xmlns="" id="{7E603A0A-23D7-401B-937A-80336BC7A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12A-B447-4C2B-84BB-E55966E87B6E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9900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3346177D-ADC4-4968-B747-5CFCD390B5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844A943-BF79-4FEA-ABB1-3BD54D2366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437CC72-F4A8-4DC3-AFAB-D22C482C81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xmlns="" id="{E7187818-5463-49A9-F662-157D29959F67}"/>
              </a:ext>
            </a:extLst>
          </p:cNvPr>
          <p:cNvSpPr txBox="1"/>
          <p:nvPr/>
        </p:nvSpPr>
        <p:spPr>
          <a:xfrm>
            <a:off x="173727" y="3521597"/>
            <a:ext cx="3982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KAYITLI İŞVERENLER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4D597AEC-516B-D97E-BE72-695F75911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58784" y="1842724"/>
            <a:ext cx="1388609" cy="1388609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70C10825-7EDD-F84F-10A0-AE0BBF2B72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059" y="1162298"/>
            <a:ext cx="9016706" cy="3703616"/>
          </a:xfrm>
          <a:prstGeom prst="rect">
            <a:avLst/>
          </a:prstGeom>
        </p:spPr>
      </p:pic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xmlns="" id="{FF38F21A-7F1D-5D4A-8504-EC6DB4000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12A-B447-4C2B-84BB-E55966E87B6E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0966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3346177D-ADC4-4968-B747-5CFCD390B5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844A943-BF79-4FEA-ABB1-3BD54D2366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437CC72-F4A8-4DC3-AFAB-D22C482C81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xmlns="" id="{E7187818-5463-49A9-F662-157D29959F67}"/>
              </a:ext>
            </a:extLst>
          </p:cNvPr>
          <p:cNvSpPr txBox="1"/>
          <p:nvPr/>
        </p:nvSpPr>
        <p:spPr>
          <a:xfrm>
            <a:off x="173727" y="3521597"/>
            <a:ext cx="3982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KAYITLI İŞVERENLER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4D597AEC-516B-D97E-BE72-695F75911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58784" y="1842724"/>
            <a:ext cx="1388609" cy="1388609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F801F0E4-BD2C-2F51-D9F3-8DDBC163EB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826" y="936171"/>
            <a:ext cx="8770447" cy="3875314"/>
          </a:xfrm>
          <a:prstGeom prst="rect">
            <a:avLst/>
          </a:prstGeom>
        </p:spPr>
      </p:pic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xmlns="" id="{EC3CDC86-F4A1-1504-5FC7-12C7C12A4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12A-B447-4C2B-84BB-E55966E87B6E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3119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3346177D-ADC4-4968-B747-5CFCD390B5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844A943-BF79-4FEA-ABB1-3BD54D2366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437CC72-F4A8-4DC3-AFAB-D22C482C81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xmlns="" id="{E7187818-5463-49A9-F662-157D29959F67}"/>
              </a:ext>
            </a:extLst>
          </p:cNvPr>
          <p:cNvSpPr txBox="1"/>
          <p:nvPr/>
        </p:nvSpPr>
        <p:spPr>
          <a:xfrm>
            <a:off x="173727" y="3521597"/>
            <a:ext cx="3982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KAYITLI İŞVERENLER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4D597AEC-516B-D97E-BE72-695F75911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58784" y="1842724"/>
            <a:ext cx="1388609" cy="1388609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F1F1E43E-72F4-A928-B363-CA4475A927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054" y="794656"/>
            <a:ext cx="8980862" cy="4324002"/>
          </a:xfrm>
          <a:prstGeom prst="rect">
            <a:avLst/>
          </a:prstGeom>
        </p:spPr>
      </p:pic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31BC28E7-34EE-505B-8D62-4B59FE79F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12A-B447-4C2B-84BB-E55966E87B6E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2308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3346177D-ADC4-4968-B747-5CFCD390B5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844A943-BF79-4FEA-ABB1-3BD54D2366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437CC72-F4A8-4DC3-AFAB-D22C482C81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xmlns="" id="{E7187818-5463-49A9-F662-157D29959F67}"/>
              </a:ext>
            </a:extLst>
          </p:cNvPr>
          <p:cNvSpPr txBox="1"/>
          <p:nvPr/>
        </p:nvSpPr>
        <p:spPr>
          <a:xfrm>
            <a:off x="173727" y="3521597"/>
            <a:ext cx="3982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KAYITLI İŞVERENLER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4D597AEC-516B-D97E-BE72-695F75911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58784" y="1842724"/>
            <a:ext cx="1388609" cy="1388609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4EF14507-A544-1825-7885-C9103C43C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800" y="723186"/>
            <a:ext cx="9085198" cy="4038866"/>
          </a:xfrm>
          <a:prstGeom prst="rect">
            <a:avLst/>
          </a:prstGeom>
        </p:spPr>
      </p:pic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CAA9A695-9362-5D00-6300-66FFA485D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12A-B447-4C2B-84BB-E55966E87B6E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2323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3346177D-ADC4-4968-B747-5CFCD390B5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844A943-BF79-4FEA-ABB1-3BD54D2366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437CC72-F4A8-4DC3-AFAB-D22C482C81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xmlns="" id="{E7187818-5463-49A9-F662-157D29959F67}"/>
              </a:ext>
            </a:extLst>
          </p:cNvPr>
          <p:cNvSpPr txBox="1"/>
          <p:nvPr/>
        </p:nvSpPr>
        <p:spPr>
          <a:xfrm>
            <a:off x="173727" y="3521597"/>
            <a:ext cx="3982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KAYITLI İŞVERENLER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4D597AEC-516B-D97E-BE72-695F75911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58784" y="1842724"/>
            <a:ext cx="1388609" cy="1388609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A35DBE6B-7CD4-5684-8765-9E046FE14D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670" y="381118"/>
            <a:ext cx="9069327" cy="4406864"/>
          </a:xfrm>
          <a:prstGeom prst="rect">
            <a:avLst/>
          </a:prstGeom>
        </p:spPr>
      </p:pic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4E24749D-607C-C6DD-BDE6-197AED16A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12A-B447-4C2B-84BB-E55966E87B6E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4563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6D4DC915-E0A7-4A90-884E-E850BC1382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2A63CDEE-5F6D-4664-ACDC-17D3FC7D0F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258859" y="1118007"/>
            <a:ext cx="8009839" cy="4768853"/>
            <a:chOff x="1258859" y="1118007"/>
            <a:chExt cx="8009839" cy="4768853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xmlns="" id="{3AA1B2B6-69FE-451C-81CB-995A804290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446205" y="1654168"/>
              <a:ext cx="822493" cy="4232692"/>
            </a:xfrm>
            <a:custGeom>
              <a:avLst/>
              <a:gdLst>
                <a:gd name="T0" fmla="*/ 491 w 491"/>
                <a:gd name="T1" fmla="*/ 2247 h 2732"/>
                <a:gd name="T2" fmla="*/ 0 w 491"/>
                <a:gd name="T3" fmla="*/ 2732 h 2732"/>
                <a:gd name="T4" fmla="*/ 0 w 491"/>
                <a:gd name="T5" fmla="*/ 486 h 2732"/>
                <a:gd name="T6" fmla="*/ 491 w 491"/>
                <a:gd name="T7" fmla="*/ 0 h 2732"/>
                <a:gd name="T8" fmla="*/ 491 w 491"/>
                <a:gd name="T9" fmla="*/ 2247 h 2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" h="2732">
                  <a:moveTo>
                    <a:pt x="491" y="2247"/>
                  </a:moveTo>
                  <a:lnTo>
                    <a:pt x="0" y="2732"/>
                  </a:lnTo>
                  <a:lnTo>
                    <a:pt x="0" y="486"/>
                  </a:lnTo>
                  <a:lnTo>
                    <a:pt x="491" y="0"/>
                  </a:lnTo>
                  <a:lnTo>
                    <a:pt x="491" y="224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xmlns="" id="{9F7E496F-64E9-45ED-A2DB-3A494C7901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580943" y="1311136"/>
              <a:ext cx="687754" cy="3820236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xmlns="" id="{690F9C91-9231-44A1-8E05-EC891AE6B64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580943" y="1126737"/>
              <a:ext cx="347200" cy="3699705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8">
              <a:extLst>
                <a:ext uri="{FF2B5EF4-FFF2-40B4-BE49-F238E27FC236}">
                  <a16:creationId xmlns:a16="http://schemas.microsoft.com/office/drawing/2014/main" xmlns="" id="{6F955F36-F50D-4D3F-8C98-582F11CD3A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58859" y="1118007"/>
              <a:ext cx="7669284" cy="353107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Başlık 3">
            <a:extLst>
              <a:ext uri="{FF2B5EF4-FFF2-40B4-BE49-F238E27FC236}">
                <a16:creationId xmlns:a16="http://schemas.microsoft.com/office/drawing/2014/main" xmlns="" id="{FD96978D-A706-5E60-544B-94859D2ADF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60523"/>
            <a:ext cx="8065116" cy="2866301"/>
          </a:xfrm>
        </p:spPr>
        <p:txBody>
          <a:bodyPr>
            <a:normAutofit fontScale="90000"/>
          </a:bodyPr>
          <a:lstStyle/>
          <a:p>
            <a:pPr algn="l"/>
            <a:r>
              <a:rPr lang="tr-TR" sz="3600" dirty="0">
                <a:solidFill>
                  <a:srgbClr val="FFFFFF"/>
                </a:solidFill>
                <a:latin typeface="+mn-lt"/>
              </a:rPr>
              <a:t>1-</a:t>
            </a:r>
            <a:r>
              <a:rPr lang="nn-NO" sz="3600" dirty="0">
                <a:solidFill>
                  <a:srgbClr val="FFFFFF"/>
                </a:solidFill>
                <a:latin typeface="+mn-lt"/>
              </a:rPr>
              <a:t>Ulusal Staj Programı (USP) Nedir?</a:t>
            </a:r>
            <a:r>
              <a:rPr lang="tr-TR" sz="3600" dirty="0">
                <a:solidFill>
                  <a:srgbClr val="FFFFFF"/>
                </a:solidFill>
                <a:latin typeface="+mn-lt"/>
              </a:rPr>
              <a:t/>
            </a:r>
            <a:br>
              <a:rPr lang="tr-TR" sz="3600" dirty="0">
                <a:solidFill>
                  <a:srgbClr val="FFFFFF"/>
                </a:solidFill>
                <a:latin typeface="+mn-lt"/>
              </a:rPr>
            </a:br>
            <a:r>
              <a:rPr lang="tr-TR" sz="3600" dirty="0">
                <a:solidFill>
                  <a:srgbClr val="FFFFFF"/>
                </a:solidFill>
                <a:latin typeface="+mn-lt"/>
              </a:rPr>
              <a:t/>
            </a:r>
            <a:br>
              <a:rPr lang="tr-TR" sz="3600" dirty="0">
                <a:solidFill>
                  <a:srgbClr val="FFFFFF"/>
                </a:solidFill>
                <a:latin typeface="+mn-lt"/>
              </a:rPr>
            </a:br>
            <a:r>
              <a:rPr lang="tr-TR" sz="3600" dirty="0">
                <a:solidFill>
                  <a:srgbClr val="FFFFFF"/>
                </a:solidFill>
                <a:latin typeface="+mn-lt"/>
              </a:rPr>
              <a:t>2-Kimler Başvurabilir?</a:t>
            </a:r>
            <a:br>
              <a:rPr lang="tr-TR" sz="3600" dirty="0">
                <a:solidFill>
                  <a:srgbClr val="FFFFFF"/>
                </a:solidFill>
                <a:latin typeface="+mn-lt"/>
              </a:rPr>
            </a:br>
            <a:r>
              <a:rPr lang="tr-TR" sz="3600" dirty="0">
                <a:solidFill>
                  <a:srgbClr val="FFFFFF"/>
                </a:solidFill>
                <a:latin typeface="+mn-lt"/>
              </a:rPr>
              <a:t/>
            </a:r>
            <a:br>
              <a:rPr lang="tr-TR" sz="3600" dirty="0">
                <a:solidFill>
                  <a:srgbClr val="FFFFFF"/>
                </a:solidFill>
                <a:latin typeface="+mn-lt"/>
              </a:rPr>
            </a:br>
            <a:r>
              <a:rPr lang="tr-TR" sz="3600" dirty="0">
                <a:solidFill>
                  <a:srgbClr val="FFFFFF"/>
                </a:solidFill>
                <a:latin typeface="+mn-lt"/>
              </a:rPr>
              <a:t>3-Nasıl Başvurursun?</a:t>
            </a:r>
            <a:br>
              <a:rPr lang="tr-TR" sz="3600" dirty="0">
                <a:solidFill>
                  <a:srgbClr val="FFFFFF"/>
                </a:solidFill>
                <a:latin typeface="+mn-lt"/>
              </a:rPr>
            </a:br>
            <a:r>
              <a:rPr lang="tr-TR" sz="3600" dirty="0">
                <a:solidFill>
                  <a:srgbClr val="FFFFFF"/>
                </a:solidFill>
                <a:latin typeface="+mn-lt"/>
              </a:rPr>
              <a:t/>
            </a:r>
            <a:br>
              <a:rPr lang="tr-TR" sz="3600" dirty="0">
                <a:solidFill>
                  <a:srgbClr val="FFFFFF"/>
                </a:solidFill>
                <a:latin typeface="+mn-lt"/>
              </a:rPr>
            </a:br>
            <a:r>
              <a:rPr lang="tr-TR" sz="3600" dirty="0">
                <a:solidFill>
                  <a:srgbClr val="FFFFFF"/>
                </a:solidFill>
                <a:latin typeface="+mn-lt"/>
              </a:rPr>
              <a:t>4-Kayıtlı İşverenler</a:t>
            </a:r>
            <a:r>
              <a:rPr lang="tr-TR" sz="3600" spc="3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tr-TR" sz="3600" spc="3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tr-TR" sz="2000" dirty="0">
                <a:solidFill>
                  <a:srgbClr val="FFFFFF"/>
                </a:solidFill>
              </a:rPr>
              <a:t/>
            </a:r>
            <a:br>
              <a:rPr lang="tr-TR" sz="2000" dirty="0">
                <a:solidFill>
                  <a:srgbClr val="FFFFFF"/>
                </a:solidFill>
              </a:rPr>
            </a:br>
            <a:endParaRPr lang="tr-TR" sz="2000" dirty="0">
              <a:solidFill>
                <a:srgbClr val="FFFFFF"/>
              </a:solidFill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xmlns="" id="{4CD35146-E954-310E-EFCC-6AECA94CB715}"/>
              </a:ext>
            </a:extLst>
          </p:cNvPr>
          <p:cNvSpPr txBox="1"/>
          <p:nvPr/>
        </p:nvSpPr>
        <p:spPr>
          <a:xfrm>
            <a:off x="1524000" y="4777683"/>
            <a:ext cx="6629400" cy="98940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algn="r">
              <a:spcAft>
                <a:spcPts val="600"/>
              </a:spcAft>
            </a:pPr>
            <a:r>
              <a: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https://kariyerkapisi.cbiko.gov.tr/ulusalstajprogrami#3</a:t>
            </a:r>
            <a:r>
              <a: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85625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3346177D-ADC4-4968-B747-5CFCD390B5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844A943-BF79-4FEA-ABB1-3BD54D2366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437CC72-F4A8-4DC3-AFAB-D22C482C81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xmlns="" id="{E7187818-5463-49A9-F662-157D29959F67}"/>
              </a:ext>
            </a:extLst>
          </p:cNvPr>
          <p:cNvSpPr txBox="1"/>
          <p:nvPr/>
        </p:nvSpPr>
        <p:spPr>
          <a:xfrm>
            <a:off x="173727" y="3521597"/>
            <a:ext cx="3982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KAYITLI İŞVERENLER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4D597AEC-516B-D97E-BE72-695F75911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58784" y="1842724"/>
            <a:ext cx="1388609" cy="1388609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096A198D-2760-4A43-FDE6-D8D4D525B9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820" y="721158"/>
            <a:ext cx="8968177" cy="3894546"/>
          </a:xfrm>
          <a:prstGeom prst="rect">
            <a:avLst/>
          </a:prstGeom>
        </p:spPr>
      </p:pic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8AD63262-995D-83B5-EBC1-7A01EE11A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12A-B447-4C2B-84BB-E55966E87B6E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2399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3346177D-ADC4-4968-B747-5CFCD390B5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844A943-BF79-4FEA-ABB1-3BD54D2366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437CC72-F4A8-4DC3-AFAB-D22C482C81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xmlns="" id="{E7187818-5463-49A9-F662-157D29959F67}"/>
              </a:ext>
            </a:extLst>
          </p:cNvPr>
          <p:cNvSpPr txBox="1"/>
          <p:nvPr/>
        </p:nvSpPr>
        <p:spPr>
          <a:xfrm>
            <a:off x="173727" y="3521597"/>
            <a:ext cx="3982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KAYITLI İŞVERENLER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4D597AEC-516B-D97E-BE72-695F75911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58784" y="1842724"/>
            <a:ext cx="1388609" cy="1388609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6F904FE6-7731-99A1-2700-91A01F1537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198" y="351604"/>
            <a:ext cx="9015800" cy="4385575"/>
          </a:xfrm>
          <a:prstGeom prst="rect">
            <a:avLst/>
          </a:prstGeom>
        </p:spPr>
      </p:pic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C0890D4C-4663-9ED9-4966-BBA8D8CF1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12A-B447-4C2B-84BB-E55966E87B6E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8062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3346177D-ADC4-4968-B747-5CFCD390B5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844A943-BF79-4FEA-ABB1-3BD54D2366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437CC72-F4A8-4DC3-AFAB-D22C482C81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xmlns="" id="{E7187818-5463-49A9-F662-157D29959F67}"/>
              </a:ext>
            </a:extLst>
          </p:cNvPr>
          <p:cNvSpPr txBox="1"/>
          <p:nvPr/>
        </p:nvSpPr>
        <p:spPr>
          <a:xfrm>
            <a:off x="173727" y="3521597"/>
            <a:ext cx="3982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KAYITLI İŞVERENLER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4D597AEC-516B-D97E-BE72-695F75911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58784" y="1842724"/>
            <a:ext cx="1388609" cy="1388609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D7E2578C-D2FD-BE2B-0D6E-3224A78EEA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870" y="496328"/>
            <a:ext cx="9049128" cy="4331049"/>
          </a:xfrm>
          <a:prstGeom prst="rect">
            <a:avLst/>
          </a:prstGeom>
        </p:spPr>
      </p:pic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35E6353B-6A82-0816-2B85-B262B5876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12A-B447-4C2B-84BB-E55966E87B6E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84157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3346177D-ADC4-4968-B747-5CFCD390B5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844A943-BF79-4FEA-ABB1-3BD54D2366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437CC72-F4A8-4DC3-AFAB-D22C482C81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xmlns="" id="{E7187818-5463-49A9-F662-157D29959F67}"/>
              </a:ext>
            </a:extLst>
          </p:cNvPr>
          <p:cNvSpPr txBox="1"/>
          <p:nvPr/>
        </p:nvSpPr>
        <p:spPr>
          <a:xfrm>
            <a:off x="173727" y="3521597"/>
            <a:ext cx="3982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KAYITLI İŞVERENLER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4D597AEC-516B-D97E-BE72-695F75911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58784" y="1842724"/>
            <a:ext cx="1388609" cy="1388609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7DB8950F-B612-3272-B481-081CBE6279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519" y="607714"/>
            <a:ext cx="9055479" cy="4163863"/>
          </a:xfrm>
          <a:prstGeom prst="rect">
            <a:avLst/>
          </a:prstGeom>
        </p:spPr>
      </p:pic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082A1380-E6D7-6CD8-B442-C7D79438F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12A-B447-4C2B-84BB-E55966E87B6E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37447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3346177D-ADC4-4968-B747-5CFCD390B5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844A943-BF79-4FEA-ABB1-3BD54D2366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437CC72-F4A8-4DC3-AFAB-D22C482C81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xmlns="" id="{E7187818-5463-49A9-F662-157D29959F67}"/>
              </a:ext>
            </a:extLst>
          </p:cNvPr>
          <p:cNvSpPr txBox="1"/>
          <p:nvPr/>
        </p:nvSpPr>
        <p:spPr>
          <a:xfrm>
            <a:off x="173727" y="3521597"/>
            <a:ext cx="3982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KAYITLI İŞVERENLER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4D597AEC-516B-D97E-BE72-695F75911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58784" y="1842724"/>
            <a:ext cx="1388609" cy="1388609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CEEB5C3D-D316-4791-1D1A-E7E0E57634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408" y="939726"/>
            <a:ext cx="8988592" cy="3945231"/>
          </a:xfrm>
          <a:prstGeom prst="rect">
            <a:avLst/>
          </a:prstGeom>
        </p:spPr>
      </p:pic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6EEF45AB-5CA8-B0D2-6D21-77A51D091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12A-B447-4C2B-84BB-E55966E87B6E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55673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3346177D-ADC4-4968-B747-5CFCD390B5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844A943-BF79-4FEA-ABB1-3BD54D2366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437CC72-F4A8-4DC3-AFAB-D22C482C81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xmlns="" id="{E7187818-5463-49A9-F662-157D29959F67}"/>
              </a:ext>
            </a:extLst>
          </p:cNvPr>
          <p:cNvSpPr txBox="1"/>
          <p:nvPr/>
        </p:nvSpPr>
        <p:spPr>
          <a:xfrm>
            <a:off x="173727" y="3521597"/>
            <a:ext cx="3982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KAYITLI İŞVERENLER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4D597AEC-516B-D97E-BE72-695F75911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58784" y="1842724"/>
            <a:ext cx="1388609" cy="1388609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B18DAEC6-8730-2E53-F4EB-585C9FEDC6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472" y="401321"/>
            <a:ext cx="8966528" cy="372044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DCF7AA8F-515C-C03A-66DA-E282C976A5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526" y="4121761"/>
            <a:ext cx="1445575" cy="1288826"/>
          </a:xfrm>
          <a:prstGeom prst="rect">
            <a:avLst/>
          </a:prstGeom>
        </p:spPr>
      </p:pic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xmlns="" id="{45E00D32-00A6-344E-2E2A-CBC873415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12A-B447-4C2B-84BB-E55966E87B6E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91870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6">
            <a:extLst>
              <a:ext uri="{FF2B5EF4-FFF2-40B4-BE49-F238E27FC236}">
                <a16:creationId xmlns:a16="http://schemas.microsoft.com/office/drawing/2014/main" xmlns="" id="{69D184B2-2226-4E31-BCCB-4443307674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7">
            <a:extLst>
              <a:ext uri="{FF2B5EF4-FFF2-40B4-BE49-F238E27FC236}">
                <a16:creationId xmlns:a16="http://schemas.microsoft.com/office/drawing/2014/main" xmlns="" id="{1AC4D4E3-486A-464A-8EC8-D448810972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864DE13E-58EB-4475-B79C-0D4FC65123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0224C9CF-73B3-9D93-E065-42DB41E5E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13800" y="1739239"/>
            <a:ext cx="5306788" cy="1273629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02E9B2EE-76CA-47F3-9977-3F2FCB7FD2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96000" y="1739239"/>
            <a:ext cx="0" cy="32004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4A118F50-CC27-8524-1A1A-1F394A6674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133030" y="2062324"/>
            <a:ext cx="5345170" cy="784806"/>
          </a:xfrm>
          <a:prstGeom prst="rect">
            <a:avLst/>
          </a:prstGeom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xmlns="" id="{C574DF00-36BE-5B3E-AF33-E5E03C823AF8}"/>
              </a:ext>
            </a:extLst>
          </p:cNvPr>
          <p:cNvSpPr txBox="1"/>
          <p:nvPr/>
        </p:nvSpPr>
        <p:spPr>
          <a:xfrm>
            <a:off x="3180022" y="6121222"/>
            <a:ext cx="5954486" cy="382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hlinkClick r:id="rId6"/>
              </a:rPr>
              <a:t>https://kariyerkapisi.cbiko.gov.tr/ulusalstajprogrami#3</a:t>
            </a:r>
            <a:r>
              <a:rPr lang="tr-TR" dirty="0"/>
              <a:t> </a:t>
            </a:r>
          </a:p>
        </p:txBody>
      </p:sp>
      <p:pic>
        <p:nvPicPr>
          <p:cNvPr id="17" name="Resim 16">
            <a:extLst>
              <a:ext uri="{FF2B5EF4-FFF2-40B4-BE49-F238E27FC236}">
                <a16:creationId xmlns:a16="http://schemas.microsoft.com/office/drawing/2014/main" xmlns="" id="{8359EC9A-466D-A6F7-18DF-599BB0304E9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0882" r="2523" b="20989"/>
          <a:stretch/>
        </p:blipFill>
        <p:spPr>
          <a:xfrm>
            <a:off x="2405910" y="2943144"/>
            <a:ext cx="7576290" cy="2977161"/>
          </a:xfrm>
          <a:prstGeom prst="rect">
            <a:avLst/>
          </a:prstGeom>
          <a:effectLst>
            <a:softEdge rad="154037"/>
          </a:effectLst>
        </p:spPr>
      </p:pic>
      <p:sp>
        <p:nvSpPr>
          <p:cNvPr id="18" name="Slayt Numarası Yer Tutucusu 17">
            <a:extLst>
              <a:ext uri="{FF2B5EF4-FFF2-40B4-BE49-F238E27FC236}">
                <a16:creationId xmlns:a16="http://schemas.microsoft.com/office/drawing/2014/main" xmlns="" id="{33A7B8A0-0BFA-02D4-BD55-A3C2B11C8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12A-B447-4C2B-84BB-E55966E87B6E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7716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3346177D-ADC4-4968-B747-5CFCD390B5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xmlns="" id="{DC7230F3-E0E2-529A-86A0-113B8BB8A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8130" y="1948588"/>
            <a:ext cx="3876165" cy="2529128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DF2F1D71-3A01-FF69-C66F-2DBEBE7FD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4708" y="495759"/>
            <a:ext cx="6907576" cy="5904613"/>
          </a:xfrm>
          <a:noFill/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tr-TR" sz="2200" dirty="0"/>
              <a:t>Gençlerimizin fırsat eşitliği çerçevesinde ve liyakat esaslarına uygun olarak </a:t>
            </a:r>
            <a:r>
              <a:rPr lang="tr-TR" sz="2200" b="1" dirty="0"/>
              <a:t>kamu kurumları ve özel sektör </a:t>
            </a:r>
            <a:r>
              <a:rPr lang="tr-TR" sz="2200" dirty="0"/>
              <a:t>kuruluşlarınca sunulan staj olanaklarından faydalanmasını sağlamak adına Cumhurbaşkanlığı İnsan Kaynakları Ofisi tarafından Ulusal Staj Programı (USP) başlatılmıştır. </a:t>
            </a:r>
            <a:br>
              <a:rPr lang="tr-TR" sz="2200" dirty="0"/>
            </a:br>
            <a:endParaRPr lang="tr-TR" sz="2200" dirty="0"/>
          </a:p>
          <a:p>
            <a:pPr>
              <a:lnSpc>
                <a:spcPct val="110000"/>
              </a:lnSpc>
            </a:pPr>
            <a:r>
              <a:rPr lang="tr-TR" sz="2200" dirty="0"/>
              <a:t>Program aracılığıyla; şeffaf, izlenebilir ve yenilikçi bir </a:t>
            </a:r>
            <a:r>
              <a:rPr lang="tr-TR" sz="2200" b="1" dirty="0"/>
              <a:t>değerleme yöntemi ile gençlerimizin istihdam edilebilirliklerinin artırılması</a:t>
            </a:r>
            <a:r>
              <a:rPr lang="tr-TR" sz="2200" dirty="0"/>
              <a:t>, </a:t>
            </a:r>
            <a:r>
              <a:rPr lang="tr-TR" sz="2200" b="1" dirty="0"/>
              <a:t>kariyer olanaklarına erişimde fırsat eşitliğinin desteklenmesi</a:t>
            </a:r>
            <a:r>
              <a:rPr lang="tr-TR" sz="2200" dirty="0"/>
              <a:t>, staj imkânının zorunlu staj gerektiren teknik bölümlerle sınırlı kalmayıp tüm bölümlere yaygınlaştırılması hedeflenmektedir.</a:t>
            </a:r>
            <a:endParaRPr lang="en-US" sz="2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844A943-BF79-4FEA-ABB1-3BD54D2366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437CC72-F4A8-4DC3-AFAB-D22C482C81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xmlns="" id="{9CAC046E-419C-0B01-7423-2D05D0DF4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12A-B447-4C2B-84BB-E55966E87B6E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3312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3346177D-ADC4-4968-B747-5CFCD390B5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xmlns="" id="{DC7230F3-E0E2-529A-86A0-113B8BB8A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8130" y="1948588"/>
            <a:ext cx="3876165" cy="2529128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DF2F1D71-3A01-FF69-C66F-2DBEBE7FD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4708" y="275422"/>
            <a:ext cx="6907576" cy="6124949"/>
          </a:xfrm>
          <a:noFill/>
        </p:spPr>
        <p:txBody>
          <a:bodyPr anchor="t"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tr-TR" sz="2400" dirty="0"/>
              <a:t>Program’a başvuru yapan öğrenciler; eğitim hayatları boyunca sergiledikleri </a:t>
            </a:r>
            <a:r>
              <a:rPr lang="tr-TR" sz="2400" b="1" dirty="0"/>
              <a:t>performans</a:t>
            </a:r>
            <a:r>
              <a:rPr lang="tr-TR" sz="2400" dirty="0"/>
              <a:t>, </a:t>
            </a:r>
            <a:r>
              <a:rPr lang="tr-TR" sz="2400" b="1" dirty="0"/>
              <a:t>becerilerini</a:t>
            </a:r>
            <a:r>
              <a:rPr lang="tr-TR" sz="2400" dirty="0"/>
              <a:t> arttırmaya yönelik gerçekleştirdikleri çalışmalar ve başarıları göz önünde bulundurularak </a:t>
            </a:r>
            <a:r>
              <a:rPr lang="tr-TR" sz="2400" b="1" dirty="0"/>
              <a:t>akademik/mesleki, sanatsal/sosyal ve sportif yeterlilik </a:t>
            </a:r>
            <a:r>
              <a:rPr lang="tr-TR" sz="2400" dirty="0"/>
              <a:t>puanları üzerinden değerlenmektedir. İşverenler ise öğrencilere, kimlik bilgilerini görmeden söz konusu </a:t>
            </a:r>
            <a:r>
              <a:rPr lang="tr-TR" sz="2400" b="1" dirty="0"/>
              <a:t>yeterlilik alanlarında </a:t>
            </a:r>
            <a:r>
              <a:rPr lang="tr-TR" sz="2400" dirty="0"/>
              <a:t>aldıkları puanlar üzerinden staj teklifi göndermektedir.</a:t>
            </a:r>
          </a:p>
          <a:p>
            <a:pPr>
              <a:lnSpc>
                <a:spcPct val="120000"/>
              </a:lnSpc>
            </a:pPr>
            <a:endParaRPr lang="tr-TR" sz="2400" dirty="0"/>
          </a:p>
          <a:p>
            <a:pPr>
              <a:lnSpc>
                <a:spcPct val="120000"/>
              </a:lnSpc>
            </a:pPr>
            <a:r>
              <a:rPr lang="tr-TR" sz="2400" dirty="0"/>
              <a:t>Yurt içindeki başarısının yanı sıra yurt dışında da beğeni ile takip edilen ve OECD tarafından iki kez üye ülkelere örnek uygulama olarak gösterilen Program, profesyonel hayatının başındaki pek çok gence </a:t>
            </a:r>
            <a:r>
              <a:rPr lang="tr-TR" sz="2400" b="1" dirty="0"/>
              <a:t>henüz öğrenci iken iş hayatını deneyimleme ve kariyer yolculuğuna </a:t>
            </a:r>
            <a:r>
              <a:rPr lang="tr-TR" sz="2400" dirty="0"/>
              <a:t>yön verme şansı tanımaktadır.</a:t>
            </a:r>
            <a:endParaRPr lang="en-US" sz="3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844A943-BF79-4FEA-ABB1-3BD54D2366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437CC72-F4A8-4DC3-AFAB-D22C482C81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xmlns="" id="{3D4C2238-A7C8-63E7-9C2F-0AD14FA3E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12A-B447-4C2B-84BB-E55966E87B6E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066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3346177D-ADC4-4968-B747-5CFCD390B5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xmlns="" id="{A07684D6-13FE-19A5-F444-436C630018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86" y="1673953"/>
            <a:ext cx="1871243" cy="1580875"/>
          </a:xfr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844A943-BF79-4FEA-ABB1-3BD54D2366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437CC72-F4A8-4DC3-AFAB-D22C482C81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xmlns="" id="{E7187818-5463-49A9-F662-157D29959F67}"/>
              </a:ext>
            </a:extLst>
          </p:cNvPr>
          <p:cNvSpPr txBox="1"/>
          <p:nvPr/>
        </p:nvSpPr>
        <p:spPr>
          <a:xfrm>
            <a:off x="358784" y="3521597"/>
            <a:ext cx="3982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KİMLER BAŞVURABİLİR?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xmlns="" id="{ED906D61-8A82-62BE-2A36-046A82C3E714}"/>
              </a:ext>
            </a:extLst>
          </p:cNvPr>
          <p:cNvSpPr txBox="1"/>
          <p:nvPr/>
        </p:nvSpPr>
        <p:spPr>
          <a:xfrm>
            <a:off x="5240356" y="323348"/>
            <a:ext cx="695164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b="1" dirty="0"/>
              <a:t>Türkiye, KKTC ve yurt dışında üniversitelerde</a:t>
            </a:r>
            <a:r>
              <a:rPr lang="tr-TR" sz="2400" dirty="0"/>
              <a:t> eğitimine devam eden ve not ortalaması</a:t>
            </a:r>
            <a:r>
              <a:rPr lang="tr-TR" sz="3600" b="1" dirty="0"/>
              <a:t>*</a:t>
            </a:r>
            <a:r>
              <a:rPr lang="tr-TR" sz="2400" dirty="0"/>
              <a:t> 4 üzerinden en az 2 (diğer sistemlerde dengi) olan; </a:t>
            </a:r>
            <a:br>
              <a:rPr lang="tr-TR" sz="2400" dirty="0"/>
            </a:br>
            <a:endParaRPr lang="tr-T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b="1" dirty="0"/>
              <a:t>Örgün eğitim veren lisans programlarının</a:t>
            </a:r>
            <a:r>
              <a:rPr lang="tr-TR" sz="2400" dirty="0"/>
              <a:t> 2., 3. veya 4. sınıf öğrencileri (tıp fakültesi ve öğretmenlik bölümleri hariç), </a:t>
            </a:r>
            <a:br>
              <a:rPr lang="tr-TR" sz="2400" dirty="0"/>
            </a:br>
            <a:endParaRPr lang="tr-T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b="1" dirty="0"/>
              <a:t>Örgün eğitim veren ön lisans programlarının</a:t>
            </a:r>
            <a:r>
              <a:rPr lang="tr-TR" sz="2400" dirty="0"/>
              <a:t> 1. veya 2. sınıf öğrencileri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b="1" dirty="0"/>
              <a:t>Yurt dışındaki üniversitelerde, </a:t>
            </a:r>
            <a:r>
              <a:rPr lang="tr-TR" sz="2400" dirty="0"/>
              <a:t>not ortalaması 4 üzerinden en az 2 (diğer sistemlerde dengi) olan yüksek lisans/doktora eğitimine devam eden Türk Vatandaşı veya Mavi Kart sahibi öğrenciler. </a:t>
            </a:r>
          </a:p>
          <a:p>
            <a:endParaRPr lang="tr-TR" sz="2400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xmlns="" id="{B6C7FE64-02E4-1581-A5D3-FA3084B80135}"/>
              </a:ext>
            </a:extLst>
          </p:cNvPr>
          <p:cNvSpPr txBox="1"/>
          <p:nvPr/>
        </p:nvSpPr>
        <p:spPr>
          <a:xfrm>
            <a:off x="0" y="4721926"/>
            <a:ext cx="523125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i="1" dirty="0"/>
              <a:t>*</a:t>
            </a:r>
            <a:r>
              <a:rPr lang="tr-TR" sz="1600" i="1" dirty="0"/>
              <a:t>Genel not ortalamaları henüz netleşmemiş olduğu için, başvuru döneminde ön lisans 1. sınıf öğrencilerinden bu şart aranmamaktadır, ancak staj tarihinde not ortalamasının 4 üzerinden en az 2 (diğer sistemlerde dengi) olması beklenmektedir.</a:t>
            </a:r>
            <a:endParaRPr lang="tr-TR" i="1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xmlns="" id="{080A2BC1-D2DA-8715-5DD1-EC3A46C11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12A-B447-4C2B-84BB-E55966E87B6E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4917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3346177D-ADC4-4968-B747-5CFCD390B5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xmlns="" id="{A07684D6-13FE-19A5-F444-436C630018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86" y="1673953"/>
            <a:ext cx="1871243" cy="1580875"/>
          </a:xfr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844A943-BF79-4FEA-ABB1-3BD54D2366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437CC72-F4A8-4DC3-AFAB-D22C482C81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xmlns="" id="{E7187818-5463-49A9-F662-157D29959F67}"/>
              </a:ext>
            </a:extLst>
          </p:cNvPr>
          <p:cNvSpPr txBox="1"/>
          <p:nvPr/>
        </p:nvSpPr>
        <p:spPr>
          <a:xfrm>
            <a:off x="358784" y="3521597"/>
            <a:ext cx="3982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NASIL BAŞVURURSUN?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973E41C5-E855-0340-351F-8CA99131B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9172" y="1100163"/>
            <a:ext cx="4227800" cy="4309329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xmlns="" id="{1C038020-96B1-472C-0C58-7C42FE3533E9}"/>
              </a:ext>
            </a:extLst>
          </p:cNvPr>
          <p:cNvSpPr txBox="1"/>
          <p:nvPr/>
        </p:nvSpPr>
        <p:spPr>
          <a:xfrm>
            <a:off x="6554500" y="2670052"/>
            <a:ext cx="729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1-</a:t>
            </a:r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xmlns="" id="{0449F901-3B29-276C-FE65-65220177D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12A-B447-4C2B-84BB-E55966E87B6E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8180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3346177D-ADC4-4968-B747-5CFCD390B5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xmlns="" id="{A07684D6-13FE-19A5-F444-436C630018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86" y="1673953"/>
            <a:ext cx="1871243" cy="1580875"/>
          </a:xfr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844A943-BF79-4FEA-ABB1-3BD54D2366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437CC72-F4A8-4DC3-AFAB-D22C482C81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xmlns="" id="{E7187818-5463-49A9-F662-157D29959F67}"/>
              </a:ext>
            </a:extLst>
          </p:cNvPr>
          <p:cNvSpPr txBox="1"/>
          <p:nvPr/>
        </p:nvSpPr>
        <p:spPr>
          <a:xfrm>
            <a:off x="358784" y="3521597"/>
            <a:ext cx="3982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NASIL BAŞVURURSUN?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xmlns="" id="{1C038020-96B1-472C-0C58-7C42FE3533E9}"/>
              </a:ext>
            </a:extLst>
          </p:cNvPr>
          <p:cNvSpPr txBox="1"/>
          <p:nvPr/>
        </p:nvSpPr>
        <p:spPr>
          <a:xfrm>
            <a:off x="6554500" y="2670052"/>
            <a:ext cx="729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2-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375F0399-8D66-B47E-15CC-1732D0624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0644" y="1279969"/>
            <a:ext cx="4669628" cy="4281393"/>
          </a:xfrm>
          <a:prstGeom prst="rect">
            <a:avLst/>
          </a:prstGeom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xmlns="" id="{68F42AD4-F2C7-B8ED-92D3-68DBC15B5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12A-B447-4C2B-84BB-E55966E87B6E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2038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3346177D-ADC4-4968-B747-5CFCD390B5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xmlns="" id="{A07684D6-13FE-19A5-F444-436C630018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86" y="1673953"/>
            <a:ext cx="1871243" cy="1580875"/>
          </a:xfr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844A943-BF79-4FEA-ABB1-3BD54D2366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437CC72-F4A8-4DC3-AFAB-D22C482C81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xmlns="" id="{E7187818-5463-49A9-F662-157D29959F67}"/>
              </a:ext>
            </a:extLst>
          </p:cNvPr>
          <p:cNvSpPr txBox="1"/>
          <p:nvPr/>
        </p:nvSpPr>
        <p:spPr>
          <a:xfrm>
            <a:off x="358784" y="3521597"/>
            <a:ext cx="3982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NASIL BAŞVURURSUN?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xmlns="" id="{1C038020-96B1-472C-0C58-7C42FE3533E9}"/>
              </a:ext>
            </a:extLst>
          </p:cNvPr>
          <p:cNvSpPr txBox="1"/>
          <p:nvPr/>
        </p:nvSpPr>
        <p:spPr>
          <a:xfrm>
            <a:off x="6554500" y="2670052"/>
            <a:ext cx="729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3-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CD2C1F68-AC03-BF1C-F6AB-E87283876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5363" y="1160629"/>
            <a:ext cx="4460580" cy="3603620"/>
          </a:xfrm>
          <a:prstGeom prst="rect">
            <a:avLst/>
          </a:prstGeom>
        </p:spPr>
      </p:pic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xmlns="" id="{00FF2354-58F1-8843-B3F7-95B3F6613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12A-B447-4C2B-84BB-E55966E87B6E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4321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3346177D-ADC4-4968-B747-5CFCD390B5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xmlns="" id="{A07684D6-13FE-19A5-F444-436C630018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86" y="1673953"/>
            <a:ext cx="1871243" cy="1580875"/>
          </a:xfr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844A943-BF79-4FEA-ABB1-3BD54D2366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437CC72-F4A8-4DC3-AFAB-D22C482C81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xmlns="" id="{E7187818-5463-49A9-F662-157D29959F67}"/>
              </a:ext>
            </a:extLst>
          </p:cNvPr>
          <p:cNvSpPr txBox="1"/>
          <p:nvPr/>
        </p:nvSpPr>
        <p:spPr>
          <a:xfrm>
            <a:off x="358784" y="3521597"/>
            <a:ext cx="3982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NASIL BAŞVURURSUN?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xmlns="" id="{1C038020-96B1-472C-0C58-7C42FE3533E9}"/>
              </a:ext>
            </a:extLst>
          </p:cNvPr>
          <p:cNvSpPr txBox="1"/>
          <p:nvPr/>
        </p:nvSpPr>
        <p:spPr>
          <a:xfrm>
            <a:off x="6554500" y="2670052"/>
            <a:ext cx="729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4-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1DD2077-D635-2DCE-AD75-1909E8D06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0016" y="1317171"/>
            <a:ext cx="3776810" cy="4988542"/>
          </a:xfrm>
          <a:prstGeom prst="rect">
            <a:avLst/>
          </a:prstGeom>
        </p:spPr>
      </p:pic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xmlns="" id="{5AD18FD7-357F-C868-4947-C3893AA68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5712A-B447-4C2B-84BB-E55966E87B6E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9213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283</Words>
  <Application>Microsoft Office PowerPoint</Application>
  <PresentationFormat>Geniş ekran</PresentationFormat>
  <Paragraphs>63</Paragraphs>
  <Slides>26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Palatino Linotype</vt:lpstr>
      <vt:lpstr>Office Teması</vt:lpstr>
      <vt:lpstr>PowerPoint Sunusu</vt:lpstr>
      <vt:lpstr>1-Ulusal Staj Programı (USP) Nedir?  2-Kimler Başvurabilir?  3-Nasıl Başvurursun?  4-Kayıtlı İşverenler 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Gözde Erece</dc:creator>
  <cp:lastModifiedBy>xxxx</cp:lastModifiedBy>
  <cp:revision>4</cp:revision>
  <dcterms:created xsi:type="dcterms:W3CDTF">2022-10-23T10:41:13Z</dcterms:created>
  <dcterms:modified xsi:type="dcterms:W3CDTF">2022-11-07T05:54:31Z</dcterms:modified>
</cp:coreProperties>
</file>