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66" r:id="rId7"/>
    <p:sldId id="267" r:id="rId8"/>
    <p:sldId id="268" r:id="rId9"/>
    <p:sldId id="269" r:id="rId10"/>
    <p:sldId id="273" r:id="rId11"/>
    <p:sldId id="300" r:id="rId12"/>
    <p:sldId id="301" r:id="rId13"/>
    <p:sldId id="270" r:id="rId14"/>
    <p:sldId id="271" r:id="rId15"/>
    <p:sldId id="272" r:id="rId16"/>
    <p:sldId id="274" r:id="rId17"/>
    <p:sldId id="275" r:id="rId18"/>
    <p:sldId id="302" r:id="rId19"/>
    <p:sldId id="303" r:id="rId20"/>
    <p:sldId id="304" r:id="rId21"/>
    <p:sldId id="305" r:id="rId22"/>
    <p:sldId id="30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8999538" cy="8999538"/>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4">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00" autoAdjust="0"/>
  </p:normalViewPr>
  <p:slideViewPr>
    <p:cSldViewPr snapToGrid="0">
      <p:cViewPr varScale="1">
        <p:scale>
          <a:sx n="62" d="100"/>
          <a:sy n="62" d="100"/>
        </p:scale>
        <p:origin x="1650" y="72"/>
      </p:cViewPr>
      <p:guideLst>
        <p:guide orient="horz" pos="2834"/>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472842"/>
            <a:ext cx="7649607" cy="3133172"/>
          </a:xfrm>
        </p:spPr>
        <p:txBody>
          <a:bodyPr anchor="b"/>
          <a:lstStyle>
            <a:lvl1pPr algn="ctr">
              <a:defRPr sz="5905"/>
            </a:lvl1pPr>
          </a:lstStyle>
          <a:p>
            <a:r>
              <a:rPr lang="tr-TR" smtClean="0"/>
              <a:t>Asıl başlık stili için tıklatın</a:t>
            </a:r>
            <a:endParaRPr lang="en-US" dirty="0"/>
          </a:p>
        </p:txBody>
      </p:sp>
      <p:sp>
        <p:nvSpPr>
          <p:cNvPr id="3" name="Subtitle 2"/>
          <p:cNvSpPr>
            <a:spLocks noGrp="1"/>
          </p:cNvSpPr>
          <p:nvPr>
            <p:ph type="subTitle" idx="1"/>
          </p:nvPr>
        </p:nvSpPr>
        <p:spPr>
          <a:xfrm>
            <a:off x="1124942" y="4726842"/>
            <a:ext cx="6749654" cy="2172804"/>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C7E6D52-74CB-444A-A3F4-8D6D7092E681}" type="datetimeFigureOut">
              <a:rPr lang="tr-TR" smtClean="0"/>
              <a:t>4.1.2024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255318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C7E6D52-74CB-444A-A3F4-8D6D7092E681}" type="datetimeFigureOut">
              <a:rPr lang="tr-TR" smtClean="0"/>
              <a:t>4.1.2024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320255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479142"/>
            <a:ext cx="1940525" cy="762669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18719" y="479142"/>
            <a:ext cx="5709082" cy="762669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C7E6D52-74CB-444A-A3F4-8D6D7092E681}" type="datetimeFigureOut">
              <a:rPr lang="tr-TR" smtClean="0"/>
              <a:t>4.1.2024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254595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C7E6D52-74CB-444A-A3F4-8D6D7092E681}" type="datetimeFigureOut">
              <a:rPr lang="tr-TR" smtClean="0"/>
              <a:t>4.1.2024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311513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14031" y="2243638"/>
            <a:ext cx="7762102" cy="3743557"/>
          </a:xfrm>
        </p:spPr>
        <p:txBody>
          <a:bodyPr anchor="b"/>
          <a:lstStyle>
            <a:lvl1pPr>
              <a:defRPr sz="5905"/>
            </a:lvl1pPr>
          </a:lstStyle>
          <a:p>
            <a:r>
              <a:rPr lang="tr-TR" smtClean="0"/>
              <a:t>Asıl başlık stili için tıklatın</a:t>
            </a:r>
            <a:endParaRPr lang="en-US" dirty="0"/>
          </a:p>
        </p:txBody>
      </p:sp>
      <p:sp>
        <p:nvSpPr>
          <p:cNvPr id="3" name="Text Placeholder 2"/>
          <p:cNvSpPr>
            <a:spLocks noGrp="1"/>
          </p:cNvSpPr>
          <p:nvPr>
            <p:ph type="body" idx="1"/>
          </p:nvPr>
        </p:nvSpPr>
        <p:spPr>
          <a:xfrm>
            <a:off x="614031" y="6022610"/>
            <a:ext cx="7762102" cy="1968648"/>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C7E6D52-74CB-444A-A3F4-8D6D7092E681}" type="datetimeFigureOut">
              <a:rPr lang="tr-TR" smtClean="0"/>
              <a:t>4.1.2024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17258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18718" y="2395710"/>
            <a:ext cx="3824804" cy="571012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556016" y="2395710"/>
            <a:ext cx="3824804" cy="571012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C7E6D52-74CB-444A-A3F4-8D6D7092E681}" type="datetimeFigureOut">
              <a:rPr lang="tr-TR" smtClean="0"/>
              <a:t>4.1.2024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121199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19890" y="479144"/>
            <a:ext cx="7762102" cy="1739495"/>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19891" y="2206137"/>
            <a:ext cx="3807226" cy="1081194"/>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tr-TR" smtClean="0"/>
              <a:t>Asıl metin stillerini düzenle</a:t>
            </a:r>
          </a:p>
        </p:txBody>
      </p:sp>
      <p:sp>
        <p:nvSpPr>
          <p:cNvPr id="4" name="Content Placeholder 3"/>
          <p:cNvSpPr>
            <a:spLocks noGrp="1"/>
          </p:cNvSpPr>
          <p:nvPr>
            <p:ph sz="half" idx="2"/>
          </p:nvPr>
        </p:nvSpPr>
        <p:spPr>
          <a:xfrm>
            <a:off x="619891" y="3287331"/>
            <a:ext cx="3807226" cy="483516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556017" y="2206137"/>
            <a:ext cx="3825976" cy="1081194"/>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tr-TR" smtClean="0"/>
              <a:t>Asıl metin stillerini düzenle</a:t>
            </a:r>
          </a:p>
        </p:txBody>
      </p:sp>
      <p:sp>
        <p:nvSpPr>
          <p:cNvPr id="6" name="Content Placeholder 5"/>
          <p:cNvSpPr>
            <a:spLocks noGrp="1"/>
          </p:cNvSpPr>
          <p:nvPr>
            <p:ph sz="quarter" idx="4"/>
          </p:nvPr>
        </p:nvSpPr>
        <p:spPr>
          <a:xfrm>
            <a:off x="4556017" y="3287331"/>
            <a:ext cx="3825976" cy="483516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C7E6D52-74CB-444A-A3F4-8D6D7092E681}" type="datetimeFigureOut">
              <a:rPr lang="tr-TR" smtClean="0"/>
              <a:t>4.1.2024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95206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C7E6D52-74CB-444A-A3F4-8D6D7092E681}" type="datetimeFigureOut">
              <a:rPr lang="tr-TR" smtClean="0"/>
              <a:t>4.1.2024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408536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E6D52-74CB-444A-A3F4-8D6D7092E681}" type="datetimeFigureOut">
              <a:rPr lang="tr-TR" smtClean="0"/>
              <a:t>4.1.2024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128664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19891" y="599969"/>
            <a:ext cx="2902585" cy="2099892"/>
          </a:xfrm>
        </p:spPr>
        <p:txBody>
          <a:bodyPr anchor="b"/>
          <a:lstStyle>
            <a:lvl1pPr>
              <a:defRPr sz="3149"/>
            </a:lvl1pPr>
          </a:lstStyle>
          <a:p>
            <a:r>
              <a:rPr lang="tr-TR" smtClean="0"/>
              <a:t>Asıl başlık stili için tıklatın</a:t>
            </a:r>
            <a:endParaRPr lang="en-US" dirty="0"/>
          </a:p>
        </p:txBody>
      </p:sp>
      <p:sp>
        <p:nvSpPr>
          <p:cNvPr id="3" name="Content Placeholder 2"/>
          <p:cNvSpPr>
            <a:spLocks noGrp="1"/>
          </p:cNvSpPr>
          <p:nvPr>
            <p:ph idx="1"/>
          </p:nvPr>
        </p:nvSpPr>
        <p:spPr>
          <a:xfrm>
            <a:off x="3825976" y="1295769"/>
            <a:ext cx="4556016" cy="639550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19891" y="2699862"/>
            <a:ext cx="2902585" cy="5001827"/>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C7E6D52-74CB-444A-A3F4-8D6D7092E681}" type="datetimeFigureOut">
              <a:rPr lang="tr-TR" smtClean="0"/>
              <a:t>4.1.2024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4944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19891" y="599969"/>
            <a:ext cx="2902585" cy="2099892"/>
          </a:xfrm>
        </p:spPr>
        <p:txBody>
          <a:bodyPr anchor="b"/>
          <a:lstStyle>
            <a:lvl1pPr>
              <a:defRPr sz="3149"/>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25976" y="1295769"/>
            <a:ext cx="4556016" cy="639550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19891" y="2699862"/>
            <a:ext cx="2902585" cy="5001827"/>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C7E6D52-74CB-444A-A3F4-8D6D7092E681}" type="datetimeFigureOut">
              <a:rPr lang="tr-TR" smtClean="0"/>
              <a:t>4.1.2024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FA1842-95B2-48CE-96F1-F8413E156E33}" type="slidenum">
              <a:rPr lang="tr-TR" smtClean="0"/>
              <a:t>‹#›</a:t>
            </a:fld>
            <a:endParaRPr lang="tr-TR"/>
          </a:p>
        </p:txBody>
      </p:sp>
    </p:spTree>
    <p:extLst>
      <p:ext uri="{BB962C8B-B14F-4D97-AF65-F5344CB8AC3E}">
        <p14:creationId xmlns:p14="http://schemas.microsoft.com/office/powerpoint/2010/main" val="218901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479144"/>
            <a:ext cx="7762102" cy="173949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18718" y="2395710"/>
            <a:ext cx="7762102" cy="571012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8718" y="8341240"/>
            <a:ext cx="2024896" cy="479142"/>
          </a:xfrm>
          <a:prstGeom prst="rect">
            <a:avLst/>
          </a:prstGeom>
        </p:spPr>
        <p:txBody>
          <a:bodyPr vert="horz" lIns="91440" tIns="45720" rIns="91440" bIns="45720" rtlCol="0" anchor="ctr"/>
          <a:lstStyle>
            <a:lvl1pPr algn="l">
              <a:defRPr sz="1181">
                <a:solidFill>
                  <a:schemeClr val="tx1">
                    <a:tint val="75000"/>
                  </a:schemeClr>
                </a:solidFill>
              </a:defRPr>
            </a:lvl1pPr>
          </a:lstStyle>
          <a:p>
            <a:fld id="{EC7E6D52-74CB-444A-A3F4-8D6D7092E681}" type="datetimeFigureOut">
              <a:rPr lang="tr-TR" smtClean="0"/>
              <a:t>4.1.2024</a:t>
            </a:fld>
            <a:endParaRPr lang="tr-TR"/>
          </a:p>
        </p:txBody>
      </p:sp>
      <p:sp>
        <p:nvSpPr>
          <p:cNvPr id="5" name="Footer Placeholder 4"/>
          <p:cNvSpPr>
            <a:spLocks noGrp="1"/>
          </p:cNvSpPr>
          <p:nvPr>
            <p:ph type="ftr" sz="quarter" idx="3"/>
          </p:nvPr>
        </p:nvSpPr>
        <p:spPr>
          <a:xfrm>
            <a:off x="2981097" y="8341240"/>
            <a:ext cx="3037344" cy="479142"/>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355924" y="8341240"/>
            <a:ext cx="2024896" cy="479142"/>
          </a:xfrm>
          <a:prstGeom prst="rect">
            <a:avLst/>
          </a:prstGeom>
        </p:spPr>
        <p:txBody>
          <a:bodyPr vert="horz" lIns="91440" tIns="45720" rIns="91440" bIns="45720" rtlCol="0" anchor="ctr"/>
          <a:lstStyle>
            <a:lvl1pPr algn="r">
              <a:defRPr sz="1181">
                <a:solidFill>
                  <a:schemeClr val="tx1">
                    <a:tint val="75000"/>
                  </a:schemeClr>
                </a:solidFill>
              </a:defRPr>
            </a:lvl1pPr>
          </a:lstStyle>
          <a:p>
            <a:fld id="{78FA1842-95B2-48CE-96F1-F8413E156E33}" type="slidenum">
              <a:rPr lang="tr-TR" smtClean="0"/>
              <a:t>‹#›</a:t>
            </a:fld>
            <a:endParaRPr lang="tr-TR"/>
          </a:p>
        </p:txBody>
      </p:sp>
    </p:spTree>
    <p:extLst>
      <p:ext uri="{BB962C8B-B14F-4D97-AF65-F5344CB8AC3E}">
        <p14:creationId xmlns:p14="http://schemas.microsoft.com/office/powerpoint/2010/main" val="2247083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Yeni Bit Eşlem Resmi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9539" cy="899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63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430" y="3239444"/>
            <a:ext cx="7762102" cy="5158997"/>
          </a:xfrm>
        </p:spPr>
        <p:txBody>
          <a:bodyPr/>
          <a:lstStyle/>
          <a:p>
            <a:pPr>
              <a:buFont typeface="Wingdings" panose="05000000000000000000" pitchFamily="2" charset="2"/>
              <a:buChar char="§"/>
            </a:pPr>
            <a:r>
              <a:rPr lang="tr-TR" b="1" dirty="0" smtClean="0"/>
              <a:t>SINAV SİSTEMİNDE 5 PUAN TÜRÜ HESAPLANMAKTADIR.</a:t>
            </a:r>
          </a:p>
          <a:p>
            <a:pPr>
              <a:buFont typeface="Wingdings" panose="05000000000000000000" pitchFamily="2" charset="2"/>
              <a:buChar char="§"/>
            </a:pPr>
            <a:r>
              <a:rPr lang="tr-TR" b="1" dirty="0" smtClean="0"/>
              <a:t>TYT: (TEMEL YETERLİLİK TESTİ)</a:t>
            </a:r>
          </a:p>
          <a:p>
            <a:pPr>
              <a:buFont typeface="Wingdings" panose="05000000000000000000" pitchFamily="2" charset="2"/>
              <a:buChar char="§"/>
            </a:pPr>
            <a:r>
              <a:rPr lang="tr-TR" b="1" dirty="0" smtClean="0"/>
              <a:t>SAYISAL</a:t>
            </a:r>
          </a:p>
          <a:p>
            <a:pPr>
              <a:buFont typeface="Wingdings" panose="05000000000000000000" pitchFamily="2" charset="2"/>
              <a:buChar char="§"/>
            </a:pPr>
            <a:r>
              <a:rPr lang="tr-TR" b="1" dirty="0" smtClean="0"/>
              <a:t>SÖZEL</a:t>
            </a:r>
          </a:p>
          <a:p>
            <a:pPr>
              <a:buFont typeface="Wingdings" panose="05000000000000000000" pitchFamily="2" charset="2"/>
              <a:buChar char="§"/>
            </a:pPr>
            <a:r>
              <a:rPr lang="tr-TR" b="1" dirty="0" smtClean="0"/>
              <a:t>EŞİT AĞIRLIK</a:t>
            </a:r>
          </a:p>
          <a:p>
            <a:pPr>
              <a:buFont typeface="Wingdings" panose="05000000000000000000" pitchFamily="2" charset="2"/>
              <a:buChar char="§"/>
            </a:pPr>
            <a:r>
              <a:rPr lang="tr-TR" b="1" dirty="0" smtClean="0"/>
              <a:t>DİL PUAN TÜRLERİ HESAPLANMAKTADIR.</a:t>
            </a:r>
          </a:p>
          <a:p>
            <a:pPr>
              <a:buFont typeface="Wingdings" panose="05000000000000000000" pitchFamily="2" charset="2"/>
              <a:buChar char="§"/>
            </a:pPr>
            <a:r>
              <a:rPr lang="tr-TR" b="1" dirty="0" smtClean="0"/>
              <a:t>TYT PUAN TÜRLERİ İLE ÖNLİSANS(2 YILLIK) BÖLÜMLER DİĞER PUAN TÜRLERİ İLE DE LİSANS(4 YILLIK) BÖLÜMLER TERCİH EDİLEBİLİR.</a:t>
            </a:r>
            <a:endParaRPr lang="tr-TR" b="1" dirty="0"/>
          </a:p>
        </p:txBody>
      </p:sp>
      <p:pic>
        <p:nvPicPr>
          <p:cNvPr id="4" name="Resim 3"/>
          <p:cNvPicPr>
            <a:picLocks noChangeAspect="1"/>
          </p:cNvPicPr>
          <p:nvPr/>
        </p:nvPicPr>
        <p:blipFill>
          <a:blip r:embed="rId2"/>
          <a:stretch>
            <a:fillRect/>
          </a:stretch>
        </p:blipFill>
        <p:spPr>
          <a:xfrm>
            <a:off x="414334" y="1523440"/>
            <a:ext cx="5657193" cy="1260706"/>
          </a:xfrm>
          <a:prstGeom prst="rect">
            <a:avLst/>
          </a:prstGeom>
        </p:spPr>
      </p:pic>
      <p:sp>
        <p:nvSpPr>
          <p:cNvPr id="5" name="Metin kutusu 4"/>
          <p:cNvSpPr txBox="1"/>
          <p:nvPr/>
        </p:nvSpPr>
        <p:spPr>
          <a:xfrm>
            <a:off x="877823" y="1686131"/>
            <a:ext cx="5024055" cy="830997"/>
          </a:xfrm>
          <a:prstGeom prst="rect">
            <a:avLst/>
          </a:prstGeom>
          <a:noFill/>
        </p:spPr>
        <p:txBody>
          <a:bodyPr wrap="square" rtlCol="0">
            <a:spAutoFit/>
          </a:bodyPr>
          <a:lstStyle/>
          <a:p>
            <a:pPr algn="ctr"/>
            <a:r>
              <a:rPr lang="tr-TR" sz="2400" b="1" dirty="0" smtClean="0">
                <a:solidFill>
                  <a:schemeClr val="bg1"/>
                </a:solidFill>
              </a:rPr>
              <a:t>ÜNİVERSİTE SEÇME SINAVINDA SİSTEM NASIL?</a:t>
            </a:r>
            <a:endParaRPr lang="tr-TR" sz="2400" b="1" dirty="0">
              <a:solidFill>
                <a:schemeClr val="bg1"/>
              </a:solidFill>
            </a:endParaRPr>
          </a:p>
        </p:txBody>
      </p:sp>
      <p:pic>
        <p:nvPicPr>
          <p:cNvPr id="6" name="Resim 5"/>
          <p:cNvPicPr>
            <a:picLocks noChangeAspect="1"/>
          </p:cNvPicPr>
          <p:nvPr/>
        </p:nvPicPr>
        <p:blipFill>
          <a:blip r:embed="rId3"/>
          <a:stretch>
            <a:fillRect/>
          </a:stretch>
        </p:blipFill>
        <p:spPr>
          <a:xfrm>
            <a:off x="6402350" y="668160"/>
            <a:ext cx="2441696" cy="1879128"/>
          </a:xfrm>
          <a:prstGeom prst="rect">
            <a:avLst/>
          </a:prstGeom>
        </p:spPr>
      </p:pic>
    </p:spTree>
    <p:extLst>
      <p:ext uri="{BB962C8B-B14F-4D97-AF65-F5344CB8AC3E}">
        <p14:creationId xmlns:p14="http://schemas.microsoft.com/office/powerpoint/2010/main" val="194207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515768402"/>
              </p:ext>
            </p:extLst>
          </p:nvPr>
        </p:nvGraphicFramePr>
        <p:xfrm>
          <a:off x="-2" y="976396"/>
          <a:ext cx="8999541" cy="6803752"/>
        </p:xfrm>
        <a:graphic>
          <a:graphicData uri="http://schemas.openxmlformats.org/drawingml/2006/table">
            <a:tbl>
              <a:tblPr firstRow="1" bandRow="1">
                <a:tableStyleId>{5C22544A-7EE6-4342-B048-85BDC9FD1C3A}</a:tableStyleId>
              </a:tblPr>
              <a:tblGrid>
                <a:gridCol w="999949"/>
                <a:gridCol w="999949"/>
                <a:gridCol w="999949"/>
                <a:gridCol w="999949"/>
                <a:gridCol w="999949"/>
                <a:gridCol w="999949"/>
                <a:gridCol w="999949"/>
                <a:gridCol w="999949"/>
                <a:gridCol w="999949"/>
              </a:tblGrid>
              <a:tr h="850469">
                <a:tc gridSpan="9">
                  <a:txBody>
                    <a:bodyPr/>
                    <a:lstStyle/>
                    <a:p>
                      <a:pPr algn="ctr"/>
                      <a:r>
                        <a:rPr lang="tr-TR" sz="4400" dirty="0" smtClean="0"/>
                        <a:t>YKS</a:t>
                      </a:r>
                      <a:endParaRPr lang="tr-TR" sz="44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50469">
                <a:tc gridSpan="4">
                  <a:txBody>
                    <a:bodyPr/>
                    <a:lstStyle/>
                    <a:p>
                      <a:pPr algn="ctr"/>
                      <a:r>
                        <a:rPr lang="tr-TR" sz="4000" dirty="0" smtClean="0"/>
                        <a:t>TYT</a:t>
                      </a:r>
                      <a:endParaRPr lang="tr-TR" sz="40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5">
                  <a:txBody>
                    <a:bodyPr/>
                    <a:lstStyle/>
                    <a:p>
                      <a:pPr algn="ctr"/>
                      <a:r>
                        <a:rPr lang="tr-TR" sz="4000" dirty="0" smtClean="0"/>
                        <a:t>AYT</a:t>
                      </a:r>
                      <a:endParaRPr lang="tr-TR" sz="40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50469">
                <a:tc>
                  <a:txBody>
                    <a:bodyPr/>
                    <a:lstStyle/>
                    <a:p>
                      <a:pPr algn="ctr"/>
                      <a:r>
                        <a:rPr lang="tr-TR" dirty="0" smtClean="0"/>
                        <a:t>TÜRKÇE</a:t>
                      </a:r>
                      <a:endParaRPr lang="tr-TR" dirty="0"/>
                    </a:p>
                  </a:txBody>
                  <a:tcPr/>
                </a:tc>
                <a:tc>
                  <a:txBody>
                    <a:bodyPr/>
                    <a:lstStyle/>
                    <a:p>
                      <a:pPr algn="ctr"/>
                      <a:r>
                        <a:rPr lang="tr-TR" dirty="0" smtClean="0"/>
                        <a:t>SOSYAL</a:t>
                      </a:r>
                      <a:endParaRPr lang="tr-TR" dirty="0"/>
                    </a:p>
                  </a:txBody>
                  <a:tcPr/>
                </a:tc>
                <a:tc>
                  <a:txBody>
                    <a:bodyPr/>
                    <a:lstStyle/>
                    <a:p>
                      <a:pPr algn="ctr"/>
                      <a:r>
                        <a:rPr lang="tr-TR" dirty="0" smtClean="0"/>
                        <a:t>MAT.</a:t>
                      </a:r>
                      <a:endParaRPr lang="tr-TR" dirty="0"/>
                    </a:p>
                  </a:txBody>
                  <a:tcPr/>
                </a:tc>
                <a:tc>
                  <a:txBody>
                    <a:bodyPr/>
                    <a:lstStyle/>
                    <a:p>
                      <a:pPr algn="ctr"/>
                      <a:r>
                        <a:rPr lang="tr-TR" dirty="0" smtClean="0"/>
                        <a:t>FEN</a:t>
                      </a:r>
                      <a:endParaRPr lang="tr-TR" dirty="0"/>
                    </a:p>
                  </a:txBody>
                  <a:tcPr/>
                </a:tc>
                <a:tc>
                  <a:txBody>
                    <a:bodyPr/>
                    <a:lstStyle/>
                    <a:p>
                      <a:pPr algn="ctr"/>
                      <a:r>
                        <a:rPr lang="tr-TR" dirty="0" smtClean="0"/>
                        <a:t>SÖZ 1</a:t>
                      </a:r>
                      <a:endParaRPr lang="tr-TR" dirty="0"/>
                    </a:p>
                  </a:txBody>
                  <a:tcPr/>
                </a:tc>
                <a:tc>
                  <a:txBody>
                    <a:bodyPr/>
                    <a:lstStyle/>
                    <a:p>
                      <a:pPr algn="ctr"/>
                      <a:r>
                        <a:rPr lang="tr-TR" dirty="0" smtClean="0"/>
                        <a:t>SÖZ 2</a:t>
                      </a:r>
                      <a:endParaRPr lang="tr-TR" dirty="0"/>
                    </a:p>
                  </a:txBody>
                  <a:tcPr/>
                </a:tc>
                <a:tc>
                  <a:txBody>
                    <a:bodyPr/>
                    <a:lstStyle/>
                    <a:p>
                      <a:pPr algn="ctr"/>
                      <a:r>
                        <a:rPr lang="tr-TR" dirty="0" smtClean="0"/>
                        <a:t>MAT 2.</a:t>
                      </a:r>
                      <a:endParaRPr lang="tr-TR" dirty="0"/>
                    </a:p>
                  </a:txBody>
                  <a:tcPr/>
                </a:tc>
                <a:tc>
                  <a:txBody>
                    <a:bodyPr/>
                    <a:lstStyle/>
                    <a:p>
                      <a:pPr algn="ctr"/>
                      <a:r>
                        <a:rPr lang="tr-TR" dirty="0" smtClean="0"/>
                        <a:t>FEN 2</a:t>
                      </a:r>
                      <a:endParaRPr lang="tr-TR" dirty="0"/>
                    </a:p>
                  </a:txBody>
                  <a:tcPr/>
                </a:tc>
                <a:tc>
                  <a:txBody>
                    <a:bodyPr/>
                    <a:lstStyle/>
                    <a:p>
                      <a:pPr algn="ctr"/>
                      <a:r>
                        <a:rPr lang="tr-TR" dirty="0" smtClean="0"/>
                        <a:t>Y.DİL</a:t>
                      </a:r>
                      <a:endParaRPr lang="tr-TR" dirty="0"/>
                    </a:p>
                  </a:txBody>
                  <a:tcPr/>
                </a:tc>
              </a:tr>
              <a:tr h="850469">
                <a:tc>
                  <a:txBody>
                    <a:bodyPr/>
                    <a:lstStyle/>
                    <a:p>
                      <a:pPr algn="ctr"/>
                      <a:r>
                        <a:rPr lang="tr-TR" sz="1600" b="1" dirty="0" smtClean="0"/>
                        <a:t>40</a:t>
                      </a:r>
                      <a:endParaRPr lang="tr-TR" sz="1600" b="1" dirty="0"/>
                    </a:p>
                  </a:txBody>
                  <a:tcPr/>
                </a:tc>
                <a:tc>
                  <a:txBody>
                    <a:bodyPr/>
                    <a:lstStyle/>
                    <a:p>
                      <a:pPr algn="ctr"/>
                      <a:r>
                        <a:rPr lang="tr-TR" sz="1600" b="1" dirty="0" smtClean="0"/>
                        <a:t>COĞ</a:t>
                      </a:r>
                    </a:p>
                    <a:p>
                      <a:pPr algn="ctr"/>
                      <a:r>
                        <a:rPr lang="tr-TR" sz="1600" b="1" dirty="0" smtClean="0"/>
                        <a:t>5</a:t>
                      </a:r>
                      <a:endParaRPr lang="tr-TR" sz="1600" b="1" dirty="0"/>
                    </a:p>
                  </a:txBody>
                  <a:tcPr/>
                </a:tc>
                <a:tc>
                  <a:txBody>
                    <a:bodyPr/>
                    <a:lstStyle/>
                    <a:p>
                      <a:pPr algn="ctr"/>
                      <a:r>
                        <a:rPr lang="tr-TR" sz="1600" b="1" dirty="0" smtClean="0"/>
                        <a:t>MAT.</a:t>
                      </a:r>
                    </a:p>
                    <a:p>
                      <a:pPr algn="ctr"/>
                      <a:r>
                        <a:rPr lang="tr-TR" sz="1600" b="1" dirty="0" smtClean="0"/>
                        <a:t>28-30</a:t>
                      </a:r>
                      <a:endParaRPr lang="tr-TR" sz="1600" b="1" dirty="0"/>
                    </a:p>
                  </a:txBody>
                  <a:tcPr/>
                </a:tc>
                <a:tc>
                  <a:txBody>
                    <a:bodyPr/>
                    <a:lstStyle/>
                    <a:p>
                      <a:pPr algn="ctr"/>
                      <a:r>
                        <a:rPr lang="tr-TR" sz="1600" b="1" dirty="0" smtClean="0"/>
                        <a:t>FİZİK</a:t>
                      </a:r>
                    </a:p>
                    <a:p>
                      <a:pPr algn="ctr"/>
                      <a:r>
                        <a:rPr lang="tr-TR" sz="1600" b="1" dirty="0" smtClean="0"/>
                        <a:t>7</a:t>
                      </a:r>
                      <a:endParaRPr lang="tr-TR" sz="1600" b="1" dirty="0"/>
                    </a:p>
                  </a:txBody>
                  <a:tcPr/>
                </a:tc>
                <a:tc>
                  <a:txBody>
                    <a:bodyPr/>
                    <a:lstStyle/>
                    <a:p>
                      <a:pPr algn="ctr"/>
                      <a:r>
                        <a:rPr lang="tr-TR" sz="1600" b="1" dirty="0" smtClean="0"/>
                        <a:t>EDB.</a:t>
                      </a:r>
                    </a:p>
                    <a:p>
                      <a:pPr algn="ctr"/>
                      <a:r>
                        <a:rPr lang="tr-TR" sz="1600" b="1" dirty="0" smtClean="0"/>
                        <a:t>24</a:t>
                      </a:r>
                      <a:endParaRPr lang="tr-TR" sz="1600" b="1" dirty="0"/>
                    </a:p>
                  </a:txBody>
                  <a:tcPr/>
                </a:tc>
                <a:tc>
                  <a:txBody>
                    <a:bodyPr/>
                    <a:lstStyle/>
                    <a:p>
                      <a:pPr algn="ctr"/>
                      <a:r>
                        <a:rPr lang="tr-TR" sz="1600" b="1" dirty="0" smtClean="0"/>
                        <a:t>TAR.</a:t>
                      </a:r>
                    </a:p>
                    <a:p>
                      <a:pPr algn="ctr"/>
                      <a:r>
                        <a:rPr lang="tr-TR" sz="1600" b="1" dirty="0" smtClean="0"/>
                        <a:t>11</a:t>
                      </a:r>
                      <a:endParaRPr lang="tr-TR" sz="1600" b="1" dirty="0"/>
                    </a:p>
                  </a:txBody>
                  <a:tcPr/>
                </a:tc>
                <a:tc>
                  <a:txBody>
                    <a:bodyPr/>
                    <a:lstStyle/>
                    <a:p>
                      <a:pPr algn="ctr"/>
                      <a:r>
                        <a:rPr lang="tr-TR" sz="1600" b="1" dirty="0" smtClean="0"/>
                        <a:t>MAT.2</a:t>
                      </a:r>
                    </a:p>
                    <a:p>
                      <a:pPr algn="ctr"/>
                      <a:r>
                        <a:rPr lang="tr-TR" sz="1600" b="1" dirty="0" smtClean="0"/>
                        <a:t>28-30</a:t>
                      </a:r>
                      <a:endParaRPr lang="tr-TR" sz="1600" b="1" dirty="0"/>
                    </a:p>
                  </a:txBody>
                  <a:tcPr/>
                </a:tc>
                <a:tc>
                  <a:txBody>
                    <a:bodyPr/>
                    <a:lstStyle/>
                    <a:p>
                      <a:pPr algn="ctr"/>
                      <a:r>
                        <a:rPr lang="tr-TR" sz="1600" b="1" dirty="0" smtClean="0"/>
                        <a:t>FİZİK.2</a:t>
                      </a:r>
                    </a:p>
                    <a:p>
                      <a:pPr algn="ctr"/>
                      <a:r>
                        <a:rPr lang="tr-TR" sz="1600" b="1" dirty="0" smtClean="0"/>
                        <a:t>14</a:t>
                      </a:r>
                      <a:endParaRPr lang="tr-TR" sz="1600" b="1" dirty="0"/>
                    </a:p>
                  </a:txBody>
                  <a:tcPr/>
                </a:tc>
                <a:tc>
                  <a:txBody>
                    <a:bodyPr/>
                    <a:lstStyle/>
                    <a:p>
                      <a:pPr algn="ctr"/>
                      <a:r>
                        <a:rPr lang="tr-TR" sz="1600" b="1" dirty="0" smtClean="0"/>
                        <a:t>İNG.</a:t>
                      </a:r>
                    </a:p>
                    <a:p>
                      <a:pPr algn="ctr"/>
                      <a:r>
                        <a:rPr lang="tr-TR" sz="1600" b="1" dirty="0" smtClean="0"/>
                        <a:t>80</a:t>
                      </a:r>
                      <a:endParaRPr lang="tr-TR" sz="1600" b="1" dirty="0"/>
                    </a:p>
                  </a:txBody>
                  <a:tcPr/>
                </a:tc>
              </a:tr>
              <a:tr h="850469">
                <a:tc>
                  <a:txBody>
                    <a:bodyPr/>
                    <a:lstStyle/>
                    <a:p>
                      <a:pPr algn="ctr"/>
                      <a:endParaRPr lang="tr-TR" sz="1600" b="1"/>
                    </a:p>
                  </a:txBody>
                  <a:tcPr/>
                </a:tc>
                <a:tc>
                  <a:txBody>
                    <a:bodyPr/>
                    <a:lstStyle/>
                    <a:p>
                      <a:pPr algn="ctr"/>
                      <a:r>
                        <a:rPr lang="tr-TR" sz="1600" b="1" dirty="0" smtClean="0"/>
                        <a:t>TARİH</a:t>
                      </a:r>
                    </a:p>
                    <a:p>
                      <a:pPr algn="ctr"/>
                      <a:r>
                        <a:rPr lang="tr-TR" sz="1600" b="1" dirty="0" smtClean="0"/>
                        <a:t>5</a:t>
                      </a:r>
                      <a:endParaRPr lang="tr-TR" sz="1600" b="1" dirty="0"/>
                    </a:p>
                  </a:txBody>
                  <a:tcPr/>
                </a:tc>
                <a:tc>
                  <a:txBody>
                    <a:bodyPr/>
                    <a:lstStyle/>
                    <a:p>
                      <a:pPr algn="ctr"/>
                      <a:r>
                        <a:rPr lang="tr-TR" sz="1600" b="1" dirty="0" smtClean="0"/>
                        <a:t>GEO.</a:t>
                      </a:r>
                    </a:p>
                    <a:p>
                      <a:pPr algn="ctr"/>
                      <a:r>
                        <a:rPr lang="tr-TR" sz="1600" b="1" dirty="0" smtClean="0"/>
                        <a:t>10-12</a:t>
                      </a:r>
                      <a:endParaRPr lang="tr-TR" sz="1600" b="1" dirty="0"/>
                    </a:p>
                  </a:txBody>
                  <a:tcPr/>
                </a:tc>
                <a:tc>
                  <a:txBody>
                    <a:bodyPr/>
                    <a:lstStyle/>
                    <a:p>
                      <a:pPr algn="ctr"/>
                      <a:r>
                        <a:rPr lang="tr-TR" sz="1600" b="1" dirty="0" smtClean="0"/>
                        <a:t>KİMYA</a:t>
                      </a:r>
                    </a:p>
                    <a:p>
                      <a:pPr algn="ctr"/>
                      <a:r>
                        <a:rPr lang="tr-TR" sz="1600" b="1" dirty="0" smtClean="0"/>
                        <a:t>7</a:t>
                      </a:r>
                      <a:endParaRPr lang="tr-TR" sz="1600" b="1" dirty="0"/>
                    </a:p>
                  </a:txBody>
                  <a:tcPr/>
                </a:tc>
                <a:tc>
                  <a:txBody>
                    <a:bodyPr/>
                    <a:lstStyle/>
                    <a:p>
                      <a:pPr algn="ctr"/>
                      <a:r>
                        <a:rPr lang="tr-TR" sz="1600" b="1" dirty="0" smtClean="0"/>
                        <a:t>TARİH 2</a:t>
                      </a:r>
                    </a:p>
                    <a:p>
                      <a:pPr algn="ctr"/>
                      <a:r>
                        <a:rPr lang="tr-TR" sz="1600" b="1" dirty="0" smtClean="0"/>
                        <a:t>10</a:t>
                      </a:r>
                      <a:endParaRPr lang="tr-TR" sz="1600" b="1" dirty="0"/>
                    </a:p>
                  </a:txBody>
                  <a:tcPr/>
                </a:tc>
                <a:tc>
                  <a:txBody>
                    <a:bodyPr/>
                    <a:lstStyle/>
                    <a:p>
                      <a:pPr algn="ctr"/>
                      <a:r>
                        <a:rPr lang="tr-TR" sz="1600" b="1" dirty="0" smtClean="0"/>
                        <a:t>COĞ.</a:t>
                      </a:r>
                    </a:p>
                    <a:p>
                      <a:pPr algn="ctr"/>
                      <a:r>
                        <a:rPr lang="tr-TR" sz="1600" b="1" dirty="0" smtClean="0"/>
                        <a:t>11</a:t>
                      </a:r>
                      <a:endParaRPr lang="tr-TR" sz="1600" b="1" dirty="0"/>
                    </a:p>
                  </a:txBody>
                  <a:tcPr/>
                </a:tc>
                <a:tc>
                  <a:txBody>
                    <a:bodyPr/>
                    <a:lstStyle/>
                    <a:p>
                      <a:pPr algn="ctr"/>
                      <a:r>
                        <a:rPr lang="tr-TR" sz="1600" b="1" dirty="0" smtClean="0"/>
                        <a:t>GEO.2</a:t>
                      </a:r>
                    </a:p>
                    <a:p>
                      <a:pPr algn="ctr"/>
                      <a:r>
                        <a:rPr lang="tr-TR" sz="1600" b="1" dirty="0" smtClean="0"/>
                        <a:t>10-12</a:t>
                      </a:r>
                      <a:endParaRPr lang="tr-TR" sz="1600" b="1" dirty="0"/>
                    </a:p>
                  </a:txBody>
                  <a:tcPr/>
                </a:tc>
                <a:tc>
                  <a:txBody>
                    <a:bodyPr/>
                    <a:lstStyle/>
                    <a:p>
                      <a:pPr algn="ctr"/>
                      <a:r>
                        <a:rPr lang="tr-TR" sz="1600" b="1" dirty="0" smtClean="0"/>
                        <a:t>KİMYA.2</a:t>
                      </a:r>
                    </a:p>
                    <a:p>
                      <a:pPr algn="ctr"/>
                      <a:r>
                        <a:rPr lang="tr-TR" sz="1600" b="1" dirty="0" smtClean="0"/>
                        <a:t>13</a:t>
                      </a:r>
                      <a:endParaRPr lang="tr-TR" sz="1600" b="1" dirty="0"/>
                    </a:p>
                  </a:txBody>
                  <a:tcPr/>
                </a:tc>
                <a:tc>
                  <a:txBody>
                    <a:bodyPr/>
                    <a:lstStyle/>
                    <a:p>
                      <a:pPr algn="ctr"/>
                      <a:endParaRPr lang="tr-TR" sz="1600" b="1"/>
                    </a:p>
                  </a:txBody>
                  <a:tcPr/>
                </a:tc>
              </a:tr>
              <a:tr h="850469">
                <a:tc>
                  <a:txBody>
                    <a:bodyPr/>
                    <a:lstStyle/>
                    <a:p>
                      <a:pPr algn="ctr"/>
                      <a:endParaRPr lang="tr-TR" sz="1600" b="1"/>
                    </a:p>
                  </a:txBody>
                  <a:tcPr/>
                </a:tc>
                <a:tc>
                  <a:txBody>
                    <a:bodyPr/>
                    <a:lstStyle/>
                    <a:p>
                      <a:pPr algn="ctr"/>
                      <a:r>
                        <a:rPr lang="tr-TR" sz="1600" b="1" dirty="0" smtClean="0"/>
                        <a:t>FELSEFE</a:t>
                      </a:r>
                    </a:p>
                    <a:p>
                      <a:pPr algn="ctr"/>
                      <a:r>
                        <a:rPr lang="tr-TR" sz="1600" b="1" dirty="0" smtClean="0"/>
                        <a:t>5</a:t>
                      </a:r>
                      <a:endParaRPr lang="tr-TR" sz="1600" b="1" dirty="0"/>
                    </a:p>
                  </a:txBody>
                  <a:tcPr/>
                </a:tc>
                <a:tc>
                  <a:txBody>
                    <a:bodyPr/>
                    <a:lstStyle/>
                    <a:p>
                      <a:pPr algn="ctr"/>
                      <a:endParaRPr lang="tr-TR" sz="1600" b="1"/>
                    </a:p>
                  </a:txBody>
                  <a:tcPr/>
                </a:tc>
                <a:tc>
                  <a:txBody>
                    <a:bodyPr/>
                    <a:lstStyle/>
                    <a:p>
                      <a:pPr algn="ctr"/>
                      <a:r>
                        <a:rPr lang="tr-TR" sz="1600" b="1" dirty="0" smtClean="0"/>
                        <a:t>BİYOLOJİ</a:t>
                      </a:r>
                    </a:p>
                    <a:p>
                      <a:pPr algn="ctr"/>
                      <a:r>
                        <a:rPr lang="tr-TR" sz="1600" b="1" dirty="0" smtClean="0"/>
                        <a:t>6</a:t>
                      </a:r>
                      <a:endParaRPr lang="tr-TR" sz="1600" b="1" dirty="0"/>
                    </a:p>
                  </a:txBody>
                  <a:tcPr/>
                </a:tc>
                <a:tc>
                  <a:txBody>
                    <a:bodyPr/>
                    <a:lstStyle/>
                    <a:p>
                      <a:pPr algn="ctr"/>
                      <a:r>
                        <a:rPr lang="tr-TR" sz="1600" b="1" dirty="0" smtClean="0"/>
                        <a:t>COĞ. 2</a:t>
                      </a:r>
                    </a:p>
                    <a:p>
                      <a:pPr algn="ctr"/>
                      <a:r>
                        <a:rPr lang="tr-TR" sz="1600" b="1" dirty="0" smtClean="0"/>
                        <a:t>6</a:t>
                      </a:r>
                      <a:endParaRPr lang="tr-TR" sz="1600" b="1" dirty="0"/>
                    </a:p>
                  </a:txBody>
                  <a:tcPr/>
                </a:tc>
                <a:tc>
                  <a:txBody>
                    <a:bodyPr/>
                    <a:lstStyle/>
                    <a:p>
                      <a:pPr algn="ctr"/>
                      <a:r>
                        <a:rPr lang="tr-TR" sz="1600" b="1" dirty="0" smtClean="0"/>
                        <a:t>FELSEFE</a:t>
                      </a:r>
                    </a:p>
                    <a:p>
                      <a:pPr algn="ctr"/>
                      <a:r>
                        <a:rPr lang="tr-TR" sz="1600" b="1" dirty="0" smtClean="0"/>
                        <a:t>12</a:t>
                      </a:r>
                      <a:endParaRPr lang="tr-TR" sz="1600" b="1" dirty="0"/>
                    </a:p>
                  </a:txBody>
                  <a:tcPr/>
                </a:tc>
                <a:tc>
                  <a:txBody>
                    <a:bodyPr/>
                    <a:lstStyle/>
                    <a:p>
                      <a:pPr algn="ctr"/>
                      <a:endParaRPr lang="tr-TR" sz="1600" b="1" dirty="0"/>
                    </a:p>
                  </a:txBody>
                  <a:tcPr/>
                </a:tc>
                <a:tc>
                  <a:txBody>
                    <a:bodyPr/>
                    <a:lstStyle/>
                    <a:p>
                      <a:pPr algn="ctr"/>
                      <a:r>
                        <a:rPr lang="tr-TR" sz="1600" b="1" dirty="0" smtClean="0"/>
                        <a:t>BİY.2</a:t>
                      </a:r>
                    </a:p>
                    <a:p>
                      <a:pPr algn="ctr"/>
                      <a:r>
                        <a:rPr lang="tr-TR" sz="1600" b="1" dirty="0" smtClean="0"/>
                        <a:t>13</a:t>
                      </a:r>
                      <a:endParaRPr lang="tr-TR" sz="1600" b="1" dirty="0"/>
                    </a:p>
                  </a:txBody>
                  <a:tcPr/>
                </a:tc>
                <a:tc>
                  <a:txBody>
                    <a:bodyPr/>
                    <a:lstStyle/>
                    <a:p>
                      <a:pPr algn="ctr"/>
                      <a:endParaRPr lang="tr-TR" sz="1600" b="1"/>
                    </a:p>
                  </a:txBody>
                  <a:tcPr/>
                </a:tc>
              </a:tr>
              <a:tr h="850469">
                <a:tc>
                  <a:txBody>
                    <a:bodyPr/>
                    <a:lstStyle/>
                    <a:p>
                      <a:pPr algn="ctr"/>
                      <a:endParaRPr lang="tr-TR" sz="1600" b="1" dirty="0"/>
                    </a:p>
                  </a:txBody>
                  <a:tcPr/>
                </a:tc>
                <a:tc>
                  <a:txBody>
                    <a:bodyPr/>
                    <a:lstStyle/>
                    <a:p>
                      <a:pPr algn="ctr"/>
                      <a:r>
                        <a:rPr lang="tr-TR" sz="1600" b="1" dirty="0" smtClean="0"/>
                        <a:t>DİN K.</a:t>
                      </a:r>
                    </a:p>
                    <a:p>
                      <a:pPr algn="ctr"/>
                      <a:r>
                        <a:rPr lang="tr-TR" sz="1600" b="1" dirty="0" smtClean="0"/>
                        <a:t>5</a:t>
                      </a:r>
                      <a:endParaRPr lang="tr-TR" sz="1600" b="1" dirty="0"/>
                    </a:p>
                  </a:txBody>
                  <a:tcPr/>
                </a:tc>
                <a:tc>
                  <a:txBody>
                    <a:bodyPr/>
                    <a:lstStyle/>
                    <a:p>
                      <a:pPr algn="ctr"/>
                      <a:endParaRPr lang="tr-TR" sz="1600" b="1"/>
                    </a:p>
                  </a:txBody>
                  <a:tcPr/>
                </a:tc>
                <a:tc>
                  <a:txBody>
                    <a:bodyPr/>
                    <a:lstStyle/>
                    <a:p>
                      <a:pPr algn="ctr"/>
                      <a:endParaRPr lang="tr-TR" sz="1600" b="1"/>
                    </a:p>
                  </a:txBody>
                  <a:tcPr/>
                </a:tc>
                <a:tc>
                  <a:txBody>
                    <a:bodyPr/>
                    <a:lstStyle/>
                    <a:p>
                      <a:pPr algn="ctr"/>
                      <a:endParaRPr lang="tr-TR" sz="1600" b="1" dirty="0"/>
                    </a:p>
                  </a:txBody>
                  <a:tcPr/>
                </a:tc>
                <a:tc>
                  <a:txBody>
                    <a:bodyPr/>
                    <a:lstStyle/>
                    <a:p>
                      <a:pPr algn="ctr"/>
                      <a:r>
                        <a:rPr lang="tr-TR" sz="1600" b="1" dirty="0" smtClean="0"/>
                        <a:t>DİN K.</a:t>
                      </a:r>
                    </a:p>
                    <a:p>
                      <a:pPr algn="ctr"/>
                      <a:r>
                        <a:rPr lang="tr-TR" sz="1600" b="1" dirty="0" smtClean="0"/>
                        <a:t>6</a:t>
                      </a:r>
                      <a:endParaRPr lang="tr-TR" sz="1600" b="1" dirty="0"/>
                    </a:p>
                  </a:txBody>
                  <a:tcPr/>
                </a:tc>
                <a:tc>
                  <a:txBody>
                    <a:bodyPr/>
                    <a:lstStyle/>
                    <a:p>
                      <a:pPr algn="ctr"/>
                      <a:endParaRPr lang="tr-TR" sz="1600" b="1" dirty="0"/>
                    </a:p>
                  </a:txBody>
                  <a:tcPr/>
                </a:tc>
                <a:tc>
                  <a:txBody>
                    <a:bodyPr/>
                    <a:lstStyle/>
                    <a:p>
                      <a:pPr algn="ctr"/>
                      <a:endParaRPr lang="tr-TR" sz="1600" b="1" dirty="0"/>
                    </a:p>
                  </a:txBody>
                  <a:tcPr/>
                </a:tc>
                <a:tc>
                  <a:txBody>
                    <a:bodyPr/>
                    <a:lstStyle/>
                    <a:p>
                      <a:pPr algn="ctr"/>
                      <a:endParaRPr lang="tr-TR" sz="1600" b="1" dirty="0"/>
                    </a:p>
                  </a:txBody>
                  <a:tcPr/>
                </a:tc>
              </a:tr>
              <a:tr h="850469">
                <a:tc gridSpan="4">
                  <a:txBody>
                    <a:bodyPr/>
                    <a:lstStyle/>
                    <a:p>
                      <a:pPr algn="ctr"/>
                      <a:r>
                        <a:rPr lang="tr-TR" dirty="0" smtClean="0"/>
                        <a:t>9. VE 10. SINIF KONULARI</a:t>
                      </a:r>
                      <a:endParaRPr lang="tr-TR" dirty="0"/>
                    </a:p>
                  </a:txBody>
                  <a:tcPr/>
                </a:tc>
                <a:tc hMerge="1">
                  <a:txBody>
                    <a:bodyPr/>
                    <a:lstStyle/>
                    <a:p>
                      <a:pPr algn="ctr"/>
                      <a:endParaRPr lang="tr-TR" dirty="0"/>
                    </a:p>
                  </a:txBody>
                  <a:tcPr/>
                </a:tc>
                <a:tc hMerge="1">
                  <a:txBody>
                    <a:bodyPr/>
                    <a:lstStyle/>
                    <a:p>
                      <a:pPr algn="ctr"/>
                      <a:endParaRPr lang="tr-TR" dirty="0"/>
                    </a:p>
                  </a:txBody>
                  <a:tcPr/>
                </a:tc>
                <a:tc hMerge="1">
                  <a:txBody>
                    <a:bodyPr/>
                    <a:lstStyle/>
                    <a:p>
                      <a:pPr algn="ctr"/>
                      <a:endParaRPr lang="tr-TR" dirty="0"/>
                    </a:p>
                  </a:txBody>
                  <a:tcPr/>
                </a:tc>
                <a:tc gridSpan="5">
                  <a:txBody>
                    <a:bodyPr/>
                    <a:lstStyle/>
                    <a:p>
                      <a:pPr algn="ctr"/>
                      <a:r>
                        <a:rPr lang="tr-TR" dirty="0" smtClean="0"/>
                        <a:t>11. VE 12. SINIF KONULARI</a:t>
                      </a:r>
                      <a:endParaRPr lang="tr-TR" dirty="0"/>
                    </a:p>
                  </a:txBody>
                  <a:tcPr/>
                </a:tc>
                <a:tc hMerge="1">
                  <a:txBody>
                    <a:bodyPr/>
                    <a:lstStyle/>
                    <a:p>
                      <a:pPr algn="ctr"/>
                      <a:endParaRPr lang="tr-TR" dirty="0"/>
                    </a:p>
                  </a:txBody>
                  <a:tcPr/>
                </a:tc>
                <a:tc hMerge="1">
                  <a:txBody>
                    <a:bodyPr/>
                    <a:lstStyle/>
                    <a:p>
                      <a:pPr algn="ctr"/>
                      <a:endParaRPr lang="tr-TR" dirty="0"/>
                    </a:p>
                  </a:txBody>
                  <a:tcPr/>
                </a:tc>
                <a:tc hMerge="1">
                  <a:txBody>
                    <a:bodyPr/>
                    <a:lstStyle/>
                    <a:p>
                      <a:pPr algn="ctr"/>
                      <a:endParaRPr lang="tr-TR" dirty="0"/>
                    </a:p>
                  </a:txBody>
                  <a:tcPr/>
                </a:tc>
                <a:tc hMerge="1">
                  <a:txBody>
                    <a:bodyPr/>
                    <a:lstStyle/>
                    <a:p>
                      <a:pPr algn="ctr"/>
                      <a:endParaRPr lang="tr-TR" dirty="0"/>
                    </a:p>
                  </a:txBody>
                  <a:tcPr/>
                </a:tc>
              </a:tr>
            </a:tbl>
          </a:graphicData>
        </a:graphic>
      </p:graphicFrame>
    </p:spTree>
    <p:extLst>
      <p:ext uri="{BB962C8B-B14F-4D97-AF65-F5344CB8AC3E}">
        <p14:creationId xmlns:p14="http://schemas.microsoft.com/office/powerpoint/2010/main" val="1908610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UNİVERSİTE YERLEŞTİRME PUANI</a:t>
            </a:r>
            <a:endParaRPr lang="tr-TR" dirty="0"/>
          </a:p>
        </p:txBody>
      </p:sp>
      <p:sp>
        <p:nvSpPr>
          <p:cNvPr id="3" name="İçerik Yer Tutucusu 2"/>
          <p:cNvSpPr>
            <a:spLocks noGrp="1"/>
          </p:cNvSpPr>
          <p:nvPr>
            <p:ph idx="1"/>
          </p:nvPr>
        </p:nvSpPr>
        <p:spPr>
          <a:xfrm>
            <a:off x="618717" y="2395710"/>
            <a:ext cx="8168821" cy="5710124"/>
          </a:xfrm>
        </p:spPr>
        <p:txBody>
          <a:bodyPr>
            <a:normAutofit/>
          </a:bodyPr>
          <a:lstStyle/>
          <a:p>
            <a:pPr marL="0" indent="0">
              <a:buNone/>
            </a:pPr>
            <a:r>
              <a:rPr lang="tr-TR" sz="6000" dirty="0" smtClean="0"/>
              <a:t>TYT %40 +AYT %60+ OBP</a:t>
            </a:r>
            <a:endParaRPr lang="tr-TR" sz="6000" dirty="0"/>
          </a:p>
        </p:txBody>
      </p:sp>
    </p:spTree>
    <p:extLst>
      <p:ext uri="{BB962C8B-B14F-4D97-AF65-F5344CB8AC3E}">
        <p14:creationId xmlns:p14="http://schemas.microsoft.com/office/powerpoint/2010/main" val="93969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430" y="3239444"/>
            <a:ext cx="7762102" cy="5158997"/>
          </a:xfrm>
        </p:spPr>
        <p:txBody>
          <a:bodyPr/>
          <a:lstStyle/>
          <a:p>
            <a:pPr>
              <a:buFont typeface="Wingdings" panose="05000000000000000000" pitchFamily="2" charset="2"/>
              <a:buChar char="§"/>
            </a:pPr>
            <a:r>
              <a:rPr lang="tr-TR" b="1" dirty="0" smtClean="0">
                <a:solidFill>
                  <a:srgbClr val="FF0000"/>
                </a:solidFill>
              </a:rPr>
              <a:t> TÜRKÇE: 40 SORU</a:t>
            </a:r>
          </a:p>
          <a:p>
            <a:pPr>
              <a:buFont typeface="Wingdings" panose="05000000000000000000" pitchFamily="2" charset="2"/>
              <a:buChar char="§"/>
            </a:pPr>
            <a:r>
              <a:rPr lang="tr-TR" b="1" dirty="0" smtClean="0">
                <a:solidFill>
                  <a:srgbClr val="FF0000"/>
                </a:solidFill>
              </a:rPr>
              <a:t>MATEMATİK: 40 SORU</a:t>
            </a:r>
          </a:p>
          <a:p>
            <a:pPr>
              <a:buFont typeface="Wingdings" panose="05000000000000000000" pitchFamily="2" charset="2"/>
              <a:buChar char="§"/>
            </a:pPr>
            <a:r>
              <a:rPr lang="tr-TR" b="1" dirty="0" smtClean="0">
                <a:solidFill>
                  <a:srgbClr val="FF0000"/>
                </a:solidFill>
              </a:rPr>
              <a:t>TARİH: 5 SORU</a:t>
            </a:r>
          </a:p>
          <a:p>
            <a:pPr>
              <a:buFont typeface="Wingdings" panose="05000000000000000000" pitchFamily="2" charset="2"/>
              <a:buChar char="§"/>
            </a:pPr>
            <a:r>
              <a:rPr lang="tr-TR" b="1" dirty="0" smtClean="0">
                <a:solidFill>
                  <a:srgbClr val="FF0000"/>
                </a:solidFill>
              </a:rPr>
              <a:t>COĞRAFYA:</a:t>
            </a:r>
          </a:p>
          <a:p>
            <a:pPr>
              <a:buFont typeface="Wingdings" panose="05000000000000000000" pitchFamily="2" charset="2"/>
              <a:buChar char="§"/>
            </a:pPr>
            <a:r>
              <a:rPr lang="tr-TR" b="1" dirty="0" smtClean="0">
                <a:solidFill>
                  <a:srgbClr val="FF0000"/>
                </a:solidFill>
              </a:rPr>
              <a:t>FELSEFE: 5 SORU</a:t>
            </a:r>
          </a:p>
          <a:p>
            <a:pPr>
              <a:buFont typeface="Wingdings" panose="05000000000000000000" pitchFamily="2" charset="2"/>
              <a:buChar char="§"/>
            </a:pPr>
            <a:r>
              <a:rPr lang="tr-TR" b="1" dirty="0" smtClean="0">
                <a:solidFill>
                  <a:srgbClr val="FF0000"/>
                </a:solidFill>
              </a:rPr>
              <a:t>DİN KÜLTÜRÜ: 5 SORU</a:t>
            </a:r>
          </a:p>
          <a:p>
            <a:pPr>
              <a:buFont typeface="Wingdings" panose="05000000000000000000" pitchFamily="2" charset="2"/>
              <a:buChar char="§"/>
            </a:pPr>
            <a:r>
              <a:rPr lang="tr-TR" b="1" dirty="0" smtClean="0">
                <a:solidFill>
                  <a:srgbClr val="FF0000"/>
                </a:solidFill>
              </a:rPr>
              <a:t>FİZİK: 7 SORU</a:t>
            </a:r>
          </a:p>
          <a:p>
            <a:pPr>
              <a:buFont typeface="Wingdings" panose="05000000000000000000" pitchFamily="2" charset="2"/>
              <a:buChar char="§"/>
            </a:pPr>
            <a:r>
              <a:rPr lang="tr-TR" b="1" dirty="0" smtClean="0">
                <a:solidFill>
                  <a:srgbClr val="FF0000"/>
                </a:solidFill>
              </a:rPr>
              <a:t>KİMYA: 7 SORU</a:t>
            </a:r>
          </a:p>
          <a:p>
            <a:pPr>
              <a:buFont typeface="Wingdings" panose="05000000000000000000" pitchFamily="2" charset="2"/>
              <a:buChar char="§"/>
            </a:pPr>
            <a:r>
              <a:rPr lang="tr-TR" b="1" dirty="0" smtClean="0">
                <a:solidFill>
                  <a:srgbClr val="FF0000"/>
                </a:solidFill>
              </a:rPr>
              <a:t>BİYOLOJİ: 6 SORU</a:t>
            </a:r>
          </a:p>
          <a:p>
            <a:pPr>
              <a:buFont typeface="Wingdings" panose="05000000000000000000" pitchFamily="2" charset="2"/>
              <a:buChar char="§"/>
            </a:pPr>
            <a:r>
              <a:rPr lang="tr-TR" b="1" dirty="0" smtClean="0"/>
              <a:t>SÜRE:165 DK</a:t>
            </a:r>
          </a:p>
          <a:p>
            <a:pPr>
              <a:buFont typeface="Wingdings" panose="05000000000000000000" pitchFamily="2" charset="2"/>
              <a:buChar char="§"/>
            </a:pPr>
            <a:endParaRPr lang="tr-TR" b="1" dirty="0"/>
          </a:p>
        </p:txBody>
      </p:sp>
      <p:pic>
        <p:nvPicPr>
          <p:cNvPr id="4" name="Resim 3"/>
          <p:cNvPicPr>
            <a:picLocks noChangeAspect="1"/>
          </p:cNvPicPr>
          <p:nvPr/>
        </p:nvPicPr>
        <p:blipFill>
          <a:blip r:embed="rId2"/>
          <a:stretch>
            <a:fillRect/>
          </a:stretch>
        </p:blipFill>
        <p:spPr>
          <a:xfrm>
            <a:off x="414334" y="1523440"/>
            <a:ext cx="5657193" cy="1260706"/>
          </a:xfrm>
          <a:prstGeom prst="rect">
            <a:avLst/>
          </a:prstGeom>
        </p:spPr>
      </p:pic>
      <p:sp>
        <p:nvSpPr>
          <p:cNvPr id="5" name="Metin kutusu 4"/>
          <p:cNvSpPr txBox="1"/>
          <p:nvPr/>
        </p:nvSpPr>
        <p:spPr>
          <a:xfrm>
            <a:off x="877823" y="1686131"/>
            <a:ext cx="5024055" cy="830997"/>
          </a:xfrm>
          <a:prstGeom prst="rect">
            <a:avLst/>
          </a:prstGeom>
          <a:noFill/>
        </p:spPr>
        <p:txBody>
          <a:bodyPr wrap="square" rtlCol="0">
            <a:spAutoFit/>
          </a:bodyPr>
          <a:lstStyle/>
          <a:p>
            <a:pPr algn="ctr"/>
            <a:r>
              <a:rPr lang="tr-TR" sz="2400" b="1" dirty="0" smtClean="0">
                <a:solidFill>
                  <a:schemeClr val="bg1"/>
                </a:solidFill>
              </a:rPr>
              <a:t>ÜNİVERSİTE SEÇME SINAVINDA SİSTEM NASIL?</a:t>
            </a:r>
            <a:endParaRPr lang="tr-TR" sz="2400" b="1" dirty="0">
              <a:solidFill>
                <a:schemeClr val="bg1"/>
              </a:solidFill>
            </a:endParaRPr>
          </a:p>
        </p:txBody>
      </p:sp>
      <p:pic>
        <p:nvPicPr>
          <p:cNvPr id="6" name="Resim 5"/>
          <p:cNvPicPr>
            <a:picLocks noChangeAspect="1"/>
          </p:cNvPicPr>
          <p:nvPr/>
        </p:nvPicPr>
        <p:blipFill>
          <a:blip r:embed="rId3"/>
          <a:stretch>
            <a:fillRect/>
          </a:stretch>
        </p:blipFill>
        <p:spPr>
          <a:xfrm>
            <a:off x="6402350" y="668160"/>
            <a:ext cx="2441696" cy="1879128"/>
          </a:xfrm>
          <a:prstGeom prst="rect">
            <a:avLst/>
          </a:prstGeom>
        </p:spPr>
      </p:pic>
      <p:pic>
        <p:nvPicPr>
          <p:cNvPr id="7" name="Resim 6"/>
          <p:cNvPicPr>
            <a:picLocks noChangeAspect="1"/>
          </p:cNvPicPr>
          <p:nvPr/>
        </p:nvPicPr>
        <p:blipFill>
          <a:blip r:embed="rId4"/>
          <a:stretch>
            <a:fillRect/>
          </a:stretch>
        </p:blipFill>
        <p:spPr>
          <a:xfrm>
            <a:off x="4678222" y="3476302"/>
            <a:ext cx="3917138" cy="3929177"/>
          </a:xfrm>
          <a:prstGeom prst="rect">
            <a:avLst/>
          </a:prstGeom>
        </p:spPr>
      </p:pic>
      <p:sp>
        <p:nvSpPr>
          <p:cNvPr id="8" name="Metin kutusu 7"/>
          <p:cNvSpPr txBox="1"/>
          <p:nvPr/>
        </p:nvSpPr>
        <p:spPr>
          <a:xfrm>
            <a:off x="4986127" y="4648787"/>
            <a:ext cx="3376405" cy="2000548"/>
          </a:xfrm>
          <a:prstGeom prst="rect">
            <a:avLst/>
          </a:prstGeom>
          <a:noFill/>
        </p:spPr>
        <p:txBody>
          <a:bodyPr wrap="square" rtlCol="0">
            <a:spAutoFit/>
          </a:bodyPr>
          <a:lstStyle/>
          <a:p>
            <a:pPr algn="ctr"/>
            <a:r>
              <a:rPr lang="tr-TR" sz="3200" b="1" dirty="0" smtClean="0">
                <a:solidFill>
                  <a:schemeClr val="bg1"/>
                </a:solidFill>
              </a:rPr>
              <a:t>TEMEL YETERLİLİK TESTİ (TYT)</a:t>
            </a:r>
          </a:p>
          <a:p>
            <a:pPr algn="ctr"/>
            <a:r>
              <a:rPr lang="tr-TR" sz="2000" b="1" dirty="0" smtClean="0"/>
              <a:t>SINAVA KATILAN TÜM ADAYLAR</a:t>
            </a:r>
          </a:p>
          <a:p>
            <a:pPr algn="ctr"/>
            <a:r>
              <a:rPr lang="tr-TR" sz="2000" b="1" dirty="0" smtClean="0"/>
              <a:t>SORUMLU</a:t>
            </a:r>
            <a:endParaRPr lang="tr-TR" sz="2000" b="1" dirty="0"/>
          </a:p>
        </p:txBody>
      </p:sp>
    </p:spTree>
    <p:extLst>
      <p:ext uri="{BB962C8B-B14F-4D97-AF65-F5344CB8AC3E}">
        <p14:creationId xmlns:p14="http://schemas.microsoft.com/office/powerpoint/2010/main" val="4014303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4333" y="3239444"/>
            <a:ext cx="7762102" cy="5158997"/>
          </a:xfrm>
        </p:spPr>
        <p:txBody>
          <a:bodyPr>
            <a:normAutofit/>
          </a:bodyPr>
          <a:lstStyle/>
          <a:p>
            <a:pPr>
              <a:buFont typeface="Wingdings" panose="05000000000000000000" pitchFamily="2" charset="2"/>
              <a:buChar char="§"/>
            </a:pPr>
            <a:r>
              <a:rPr lang="tr-TR" sz="3200" b="1" dirty="0" smtClean="0"/>
              <a:t>MATEMATİK: 40 SORU</a:t>
            </a:r>
          </a:p>
          <a:p>
            <a:pPr>
              <a:buFont typeface="Wingdings" panose="05000000000000000000" pitchFamily="2" charset="2"/>
              <a:buChar char="§"/>
            </a:pPr>
            <a:r>
              <a:rPr lang="tr-TR" sz="3200" b="1" dirty="0" smtClean="0"/>
              <a:t>FİZİK: 14 SORU</a:t>
            </a:r>
          </a:p>
          <a:p>
            <a:pPr>
              <a:buFont typeface="Wingdings" panose="05000000000000000000" pitchFamily="2" charset="2"/>
              <a:buChar char="§"/>
            </a:pPr>
            <a:r>
              <a:rPr lang="tr-TR" sz="3200" b="1" dirty="0" smtClean="0"/>
              <a:t>KİMYA: 13 SORU</a:t>
            </a:r>
          </a:p>
          <a:p>
            <a:pPr>
              <a:buFont typeface="Wingdings" panose="05000000000000000000" pitchFamily="2" charset="2"/>
              <a:buChar char="§"/>
            </a:pPr>
            <a:r>
              <a:rPr lang="tr-TR" sz="3200" b="1" dirty="0" smtClean="0"/>
              <a:t>BİYOLOJİ: 13 SORU</a:t>
            </a:r>
          </a:p>
          <a:p>
            <a:pPr>
              <a:buFont typeface="Wingdings" panose="05000000000000000000" pitchFamily="2" charset="2"/>
              <a:buChar char="§"/>
            </a:pPr>
            <a:r>
              <a:rPr lang="tr-TR" sz="3200" b="1" dirty="0" smtClean="0"/>
              <a:t>SÜRE:180 DK</a:t>
            </a:r>
            <a:endParaRPr lang="tr-TR" sz="3200" b="1" dirty="0"/>
          </a:p>
        </p:txBody>
      </p:sp>
      <p:pic>
        <p:nvPicPr>
          <p:cNvPr id="4" name="Resim 3"/>
          <p:cNvPicPr>
            <a:picLocks noChangeAspect="1"/>
          </p:cNvPicPr>
          <p:nvPr/>
        </p:nvPicPr>
        <p:blipFill>
          <a:blip r:embed="rId2"/>
          <a:stretch>
            <a:fillRect/>
          </a:stretch>
        </p:blipFill>
        <p:spPr>
          <a:xfrm>
            <a:off x="414334" y="1523440"/>
            <a:ext cx="5657193" cy="1260706"/>
          </a:xfrm>
          <a:prstGeom prst="rect">
            <a:avLst/>
          </a:prstGeom>
        </p:spPr>
      </p:pic>
      <p:sp>
        <p:nvSpPr>
          <p:cNvPr id="5" name="Metin kutusu 4"/>
          <p:cNvSpPr txBox="1"/>
          <p:nvPr/>
        </p:nvSpPr>
        <p:spPr>
          <a:xfrm>
            <a:off x="730902" y="1713108"/>
            <a:ext cx="5024055" cy="707886"/>
          </a:xfrm>
          <a:prstGeom prst="rect">
            <a:avLst/>
          </a:prstGeom>
          <a:noFill/>
        </p:spPr>
        <p:txBody>
          <a:bodyPr wrap="square" rtlCol="0">
            <a:spAutoFit/>
          </a:bodyPr>
          <a:lstStyle/>
          <a:p>
            <a:pPr algn="ctr"/>
            <a:r>
              <a:rPr lang="tr-TR" sz="2000" b="1" dirty="0" smtClean="0">
                <a:solidFill>
                  <a:schemeClr val="bg1"/>
                </a:solidFill>
              </a:rPr>
              <a:t>ÜNİVERSİTE SEÇME SINAVINDA SAYISAL PUANINA HANGİ DERSLER PUAN GETİRİYOR?</a:t>
            </a:r>
            <a:endParaRPr lang="tr-TR" sz="2000" b="1" dirty="0">
              <a:solidFill>
                <a:schemeClr val="bg1"/>
              </a:solidFill>
            </a:endParaRPr>
          </a:p>
        </p:txBody>
      </p:sp>
      <p:pic>
        <p:nvPicPr>
          <p:cNvPr id="6" name="Resim 5"/>
          <p:cNvPicPr>
            <a:picLocks noChangeAspect="1"/>
          </p:cNvPicPr>
          <p:nvPr/>
        </p:nvPicPr>
        <p:blipFill>
          <a:blip r:embed="rId3"/>
          <a:stretch>
            <a:fillRect/>
          </a:stretch>
        </p:blipFill>
        <p:spPr>
          <a:xfrm>
            <a:off x="6402350" y="668160"/>
            <a:ext cx="2441696" cy="1879128"/>
          </a:xfrm>
          <a:prstGeom prst="rect">
            <a:avLst/>
          </a:prstGeom>
        </p:spPr>
      </p:pic>
      <p:pic>
        <p:nvPicPr>
          <p:cNvPr id="7" name="Resim 6"/>
          <p:cNvPicPr>
            <a:picLocks noChangeAspect="1"/>
          </p:cNvPicPr>
          <p:nvPr/>
        </p:nvPicPr>
        <p:blipFill>
          <a:blip r:embed="rId4"/>
          <a:stretch>
            <a:fillRect/>
          </a:stretch>
        </p:blipFill>
        <p:spPr>
          <a:xfrm>
            <a:off x="4678222" y="3476302"/>
            <a:ext cx="3917138" cy="3929177"/>
          </a:xfrm>
          <a:prstGeom prst="rect">
            <a:avLst/>
          </a:prstGeom>
        </p:spPr>
      </p:pic>
      <p:sp>
        <p:nvSpPr>
          <p:cNvPr id="8" name="Metin kutusu 7"/>
          <p:cNvSpPr txBox="1"/>
          <p:nvPr/>
        </p:nvSpPr>
        <p:spPr>
          <a:xfrm>
            <a:off x="4986127" y="4648787"/>
            <a:ext cx="3376405" cy="1877437"/>
          </a:xfrm>
          <a:prstGeom prst="rect">
            <a:avLst/>
          </a:prstGeom>
          <a:noFill/>
        </p:spPr>
        <p:txBody>
          <a:bodyPr wrap="square" rtlCol="0">
            <a:spAutoFit/>
          </a:bodyPr>
          <a:lstStyle/>
          <a:p>
            <a:pPr algn="ctr"/>
            <a:r>
              <a:rPr lang="tr-TR" sz="3200" b="1" dirty="0" smtClean="0"/>
              <a:t>SAYISAL PUAN TÜRÜNE PUAN GETİREN DERSLER</a:t>
            </a:r>
          </a:p>
          <a:p>
            <a:pPr algn="ctr"/>
            <a:endParaRPr lang="tr-TR" sz="2000" b="1" dirty="0" smtClean="0"/>
          </a:p>
        </p:txBody>
      </p:sp>
      <p:sp>
        <p:nvSpPr>
          <p:cNvPr id="9" name="İçerik Yer Tutucusu 2"/>
          <p:cNvSpPr txBox="1">
            <a:spLocks/>
          </p:cNvSpPr>
          <p:nvPr/>
        </p:nvSpPr>
        <p:spPr>
          <a:xfrm>
            <a:off x="414333" y="6144407"/>
            <a:ext cx="4338965" cy="2063186"/>
          </a:xfrm>
          <a:prstGeom prst="rect">
            <a:avLst/>
          </a:prstGeom>
        </p:spPr>
        <p:txBody>
          <a:bodyPr vert="horz" lIns="91440" tIns="45720" rIns="91440" bIns="45720" rtlCol="0">
            <a:normAutofit/>
          </a:bodyPr>
          <a:lst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a:buFont typeface="Wingdings" panose="05000000000000000000" pitchFamily="2" charset="2"/>
              <a:buChar char="§"/>
            </a:pPr>
            <a:r>
              <a:rPr lang="tr-TR" b="1" dirty="0" smtClean="0">
                <a:solidFill>
                  <a:srgbClr val="FF0000"/>
                </a:solidFill>
              </a:rPr>
              <a:t>TYT’YE SINAVA GİREN</a:t>
            </a:r>
          </a:p>
          <a:p>
            <a:pPr marL="0" indent="0">
              <a:buNone/>
            </a:pPr>
            <a:r>
              <a:rPr lang="tr-TR" b="1" dirty="0" smtClean="0">
                <a:solidFill>
                  <a:srgbClr val="FF0000"/>
                </a:solidFill>
              </a:rPr>
              <a:t>TÜM ADAYLAR BELİRTİLEN </a:t>
            </a:r>
          </a:p>
          <a:p>
            <a:pPr marL="0" indent="0">
              <a:buNone/>
            </a:pPr>
            <a:r>
              <a:rPr lang="tr-TR" b="1" dirty="0" smtClean="0">
                <a:solidFill>
                  <a:srgbClr val="FF0000"/>
                </a:solidFill>
              </a:rPr>
              <a:t>SORULARDAN SORUMLUDURLAR.</a:t>
            </a:r>
            <a:endParaRPr lang="tr-TR" b="1" dirty="0">
              <a:solidFill>
                <a:srgbClr val="FF0000"/>
              </a:solidFill>
            </a:endParaRPr>
          </a:p>
        </p:txBody>
      </p:sp>
    </p:spTree>
    <p:extLst>
      <p:ext uri="{BB962C8B-B14F-4D97-AF65-F5344CB8AC3E}">
        <p14:creationId xmlns:p14="http://schemas.microsoft.com/office/powerpoint/2010/main" val="20910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4333" y="3239444"/>
            <a:ext cx="7762102" cy="5158997"/>
          </a:xfrm>
        </p:spPr>
        <p:txBody>
          <a:bodyPr>
            <a:normAutofit/>
          </a:bodyPr>
          <a:lstStyle/>
          <a:p>
            <a:pPr>
              <a:buFont typeface="Wingdings" panose="05000000000000000000" pitchFamily="2" charset="2"/>
              <a:buChar char="§"/>
            </a:pPr>
            <a:r>
              <a:rPr lang="tr-TR" sz="3200" b="1" dirty="0" smtClean="0"/>
              <a:t>MATEMATİK: 40 SORU</a:t>
            </a:r>
          </a:p>
          <a:p>
            <a:pPr>
              <a:buFont typeface="Wingdings" panose="05000000000000000000" pitchFamily="2" charset="2"/>
              <a:buChar char="§"/>
            </a:pPr>
            <a:r>
              <a:rPr lang="tr-TR" sz="3200" b="1" dirty="0" smtClean="0"/>
              <a:t>T.EDEBİYATI: </a:t>
            </a:r>
            <a:r>
              <a:rPr lang="tr-TR" sz="3200" b="1" dirty="0"/>
              <a:t>2</a:t>
            </a:r>
            <a:r>
              <a:rPr lang="tr-TR" sz="3200" b="1" dirty="0" smtClean="0"/>
              <a:t>4 SORU</a:t>
            </a:r>
          </a:p>
          <a:p>
            <a:pPr>
              <a:buFont typeface="Wingdings" panose="05000000000000000000" pitchFamily="2" charset="2"/>
              <a:buChar char="§"/>
            </a:pPr>
            <a:r>
              <a:rPr lang="tr-TR" sz="3200" b="1" dirty="0" smtClean="0"/>
              <a:t>TARİH-1: 10 SORU</a:t>
            </a:r>
          </a:p>
          <a:p>
            <a:pPr>
              <a:buFont typeface="Wingdings" panose="05000000000000000000" pitchFamily="2" charset="2"/>
              <a:buChar char="§"/>
            </a:pPr>
            <a:r>
              <a:rPr lang="tr-TR" sz="3200" b="1" dirty="0" smtClean="0"/>
              <a:t>COĞRAFYA-1: 6 SORU</a:t>
            </a:r>
          </a:p>
          <a:p>
            <a:pPr>
              <a:buFont typeface="Wingdings" panose="05000000000000000000" pitchFamily="2" charset="2"/>
              <a:buChar char="§"/>
            </a:pPr>
            <a:r>
              <a:rPr lang="tr-TR" sz="3200" b="1" dirty="0" smtClean="0"/>
              <a:t>SÜRE:180 DK</a:t>
            </a:r>
            <a:endParaRPr lang="tr-TR" sz="3200" b="1" dirty="0"/>
          </a:p>
        </p:txBody>
      </p:sp>
      <p:pic>
        <p:nvPicPr>
          <p:cNvPr id="4" name="Resim 3"/>
          <p:cNvPicPr>
            <a:picLocks noChangeAspect="1"/>
          </p:cNvPicPr>
          <p:nvPr/>
        </p:nvPicPr>
        <p:blipFill>
          <a:blip r:embed="rId2"/>
          <a:stretch>
            <a:fillRect/>
          </a:stretch>
        </p:blipFill>
        <p:spPr>
          <a:xfrm>
            <a:off x="414334" y="1523440"/>
            <a:ext cx="5657193" cy="1260706"/>
          </a:xfrm>
          <a:prstGeom prst="rect">
            <a:avLst/>
          </a:prstGeom>
        </p:spPr>
      </p:pic>
      <p:sp>
        <p:nvSpPr>
          <p:cNvPr id="5" name="Metin kutusu 4"/>
          <p:cNvSpPr txBox="1"/>
          <p:nvPr/>
        </p:nvSpPr>
        <p:spPr>
          <a:xfrm>
            <a:off x="730902" y="1713108"/>
            <a:ext cx="5024055" cy="707886"/>
          </a:xfrm>
          <a:prstGeom prst="rect">
            <a:avLst/>
          </a:prstGeom>
          <a:noFill/>
        </p:spPr>
        <p:txBody>
          <a:bodyPr wrap="square" rtlCol="0">
            <a:spAutoFit/>
          </a:bodyPr>
          <a:lstStyle/>
          <a:p>
            <a:pPr algn="ctr"/>
            <a:r>
              <a:rPr lang="tr-TR" sz="2000" b="1" dirty="0" smtClean="0">
                <a:solidFill>
                  <a:schemeClr val="bg1"/>
                </a:solidFill>
              </a:rPr>
              <a:t>ÜNİVERSİTE SEÇME SINAVINDA EŞİT AĞIRLIK PUANINA HANGİ DERSLER PUAN GETİRİYOR?</a:t>
            </a:r>
            <a:endParaRPr lang="tr-TR" sz="2000" b="1" dirty="0">
              <a:solidFill>
                <a:schemeClr val="bg1"/>
              </a:solidFill>
            </a:endParaRPr>
          </a:p>
        </p:txBody>
      </p:sp>
      <p:pic>
        <p:nvPicPr>
          <p:cNvPr id="6" name="Resim 5"/>
          <p:cNvPicPr>
            <a:picLocks noChangeAspect="1"/>
          </p:cNvPicPr>
          <p:nvPr/>
        </p:nvPicPr>
        <p:blipFill>
          <a:blip r:embed="rId3"/>
          <a:stretch>
            <a:fillRect/>
          </a:stretch>
        </p:blipFill>
        <p:spPr>
          <a:xfrm>
            <a:off x="6402350" y="668160"/>
            <a:ext cx="2441696" cy="1879128"/>
          </a:xfrm>
          <a:prstGeom prst="rect">
            <a:avLst/>
          </a:prstGeom>
        </p:spPr>
      </p:pic>
      <p:pic>
        <p:nvPicPr>
          <p:cNvPr id="7" name="Resim 6"/>
          <p:cNvPicPr>
            <a:picLocks noChangeAspect="1"/>
          </p:cNvPicPr>
          <p:nvPr/>
        </p:nvPicPr>
        <p:blipFill>
          <a:blip r:embed="rId4"/>
          <a:stretch>
            <a:fillRect/>
          </a:stretch>
        </p:blipFill>
        <p:spPr>
          <a:xfrm>
            <a:off x="4678222" y="3476302"/>
            <a:ext cx="3917138" cy="3929177"/>
          </a:xfrm>
          <a:prstGeom prst="rect">
            <a:avLst/>
          </a:prstGeom>
        </p:spPr>
      </p:pic>
      <p:sp>
        <p:nvSpPr>
          <p:cNvPr id="8" name="Metin kutusu 7"/>
          <p:cNvSpPr txBox="1"/>
          <p:nvPr/>
        </p:nvSpPr>
        <p:spPr>
          <a:xfrm>
            <a:off x="4986127" y="4648787"/>
            <a:ext cx="3376405" cy="2369880"/>
          </a:xfrm>
          <a:prstGeom prst="rect">
            <a:avLst/>
          </a:prstGeom>
          <a:noFill/>
        </p:spPr>
        <p:txBody>
          <a:bodyPr wrap="square" rtlCol="0">
            <a:spAutoFit/>
          </a:bodyPr>
          <a:lstStyle/>
          <a:p>
            <a:pPr algn="ctr"/>
            <a:r>
              <a:rPr lang="tr-TR" sz="3200" b="1" dirty="0" smtClean="0"/>
              <a:t>EŞİT AĞIRLIK PUAN TÜRÜNE PUAN GETİREN DERSLER</a:t>
            </a:r>
          </a:p>
          <a:p>
            <a:pPr algn="ctr"/>
            <a:endParaRPr lang="tr-TR" sz="2000" b="1" dirty="0" smtClean="0"/>
          </a:p>
        </p:txBody>
      </p:sp>
      <p:sp>
        <p:nvSpPr>
          <p:cNvPr id="9" name="İçerik Yer Tutucusu 2"/>
          <p:cNvSpPr txBox="1">
            <a:spLocks/>
          </p:cNvSpPr>
          <p:nvPr/>
        </p:nvSpPr>
        <p:spPr>
          <a:xfrm>
            <a:off x="684700" y="6271307"/>
            <a:ext cx="4338965" cy="2063186"/>
          </a:xfrm>
          <a:prstGeom prst="rect">
            <a:avLst/>
          </a:prstGeom>
        </p:spPr>
        <p:txBody>
          <a:bodyPr vert="horz" lIns="91440" tIns="45720" rIns="91440" bIns="45720" rtlCol="0">
            <a:normAutofit/>
          </a:bodyPr>
          <a:lst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a:buFont typeface="Wingdings" panose="05000000000000000000" pitchFamily="2" charset="2"/>
              <a:buChar char="§"/>
            </a:pPr>
            <a:r>
              <a:rPr lang="tr-TR" b="1" dirty="0" smtClean="0">
                <a:solidFill>
                  <a:srgbClr val="FF0000"/>
                </a:solidFill>
              </a:rPr>
              <a:t>TYT’YE SINAVA GİREN</a:t>
            </a:r>
          </a:p>
          <a:p>
            <a:pPr marL="0" indent="0">
              <a:buNone/>
            </a:pPr>
            <a:r>
              <a:rPr lang="tr-TR" b="1" dirty="0" smtClean="0">
                <a:solidFill>
                  <a:srgbClr val="FF0000"/>
                </a:solidFill>
              </a:rPr>
              <a:t>TÜM ADAYLAR BELİRTİLEN </a:t>
            </a:r>
          </a:p>
          <a:p>
            <a:pPr marL="0" indent="0">
              <a:buNone/>
            </a:pPr>
            <a:r>
              <a:rPr lang="tr-TR" b="1" dirty="0" smtClean="0">
                <a:solidFill>
                  <a:srgbClr val="FF0000"/>
                </a:solidFill>
              </a:rPr>
              <a:t>SORULARDAN SORUMLUDURLAR.</a:t>
            </a:r>
            <a:endParaRPr lang="tr-TR" b="1" dirty="0">
              <a:solidFill>
                <a:srgbClr val="FF0000"/>
              </a:solidFill>
            </a:endParaRPr>
          </a:p>
        </p:txBody>
      </p:sp>
    </p:spTree>
    <p:extLst>
      <p:ext uri="{BB962C8B-B14F-4D97-AF65-F5344CB8AC3E}">
        <p14:creationId xmlns:p14="http://schemas.microsoft.com/office/powerpoint/2010/main" val="388616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4333" y="3008006"/>
            <a:ext cx="7762102" cy="5158997"/>
          </a:xfrm>
        </p:spPr>
        <p:txBody>
          <a:bodyPr>
            <a:normAutofit/>
          </a:bodyPr>
          <a:lstStyle/>
          <a:p>
            <a:pPr>
              <a:buFont typeface="Wingdings" panose="05000000000000000000" pitchFamily="2" charset="2"/>
              <a:buChar char="§"/>
            </a:pPr>
            <a:r>
              <a:rPr lang="tr-TR" sz="2800" b="1" dirty="0" smtClean="0"/>
              <a:t>T.EDEBİYATI: </a:t>
            </a:r>
            <a:r>
              <a:rPr lang="tr-TR" sz="2800" b="1" dirty="0"/>
              <a:t>2</a:t>
            </a:r>
            <a:r>
              <a:rPr lang="tr-TR" sz="2800" b="1" dirty="0" smtClean="0"/>
              <a:t>4 SORU</a:t>
            </a:r>
          </a:p>
          <a:p>
            <a:pPr>
              <a:buFont typeface="Wingdings" panose="05000000000000000000" pitchFamily="2" charset="2"/>
              <a:buChar char="§"/>
            </a:pPr>
            <a:r>
              <a:rPr lang="tr-TR" sz="2800" b="1" dirty="0" smtClean="0"/>
              <a:t>TARİH-1: 10 SORU</a:t>
            </a:r>
          </a:p>
          <a:p>
            <a:pPr>
              <a:buFont typeface="Wingdings" panose="05000000000000000000" pitchFamily="2" charset="2"/>
              <a:buChar char="§"/>
            </a:pPr>
            <a:r>
              <a:rPr lang="tr-TR" sz="2800" b="1" dirty="0" smtClean="0"/>
              <a:t>COĞRAFYA-1: 6 SORU</a:t>
            </a:r>
          </a:p>
          <a:p>
            <a:pPr>
              <a:buFont typeface="Wingdings" panose="05000000000000000000" pitchFamily="2" charset="2"/>
              <a:buChar char="§"/>
            </a:pPr>
            <a:r>
              <a:rPr lang="tr-TR" sz="2800" b="1" dirty="0" smtClean="0"/>
              <a:t>TARİH-2: 11 SORU</a:t>
            </a:r>
          </a:p>
          <a:p>
            <a:pPr>
              <a:buFont typeface="Wingdings" panose="05000000000000000000" pitchFamily="2" charset="2"/>
              <a:buChar char="§"/>
            </a:pPr>
            <a:r>
              <a:rPr lang="tr-TR" sz="2800" b="1" dirty="0" smtClean="0"/>
              <a:t>COĞRAFYA-2: 11 SORU</a:t>
            </a:r>
          </a:p>
          <a:p>
            <a:pPr>
              <a:buFont typeface="Wingdings" panose="05000000000000000000" pitchFamily="2" charset="2"/>
              <a:buChar char="§"/>
            </a:pPr>
            <a:r>
              <a:rPr lang="tr-TR" sz="2800" b="1" dirty="0" smtClean="0"/>
              <a:t>FELSEFE GRUBU: 12 SORU</a:t>
            </a:r>
          </a:p>
          <a:p>
            <a:pPr>
              <a:buFont typeface="Wingdings" panose="05000000000000000000" pitchFamily="2" charset="2"/>
              <a:buChar char="§"/>
            </a:pPr>
            <a:r>
              <a:rPr lang="tr-TR" sz="2800" b="1" dirty="0" smtClean="0"/>
              <a:t>DİN KÜLTÜRÜ: 6 SORU</a:t>
            </a:r>
          </a:p>
          <a:p>
            <a:pPr>
              <a:buFont typeface="Wingdings" panose="05000000000000000000" pitchFamily="2" charset="2"/>
              <a:buChar char="§"/>
            </a:pPr>
            <a:r>
              <a:rPr lang="tr-TR" sz="2800" b="1" dirty="0" smtClean="0"/>
              <a:t>SÜRE:180 DK</a:t>
            </a:r>
            <a:endParaRPr lang="tr-TR" sz="2800" b="1" dirty="0"/>
          </a:p>
        </p:txBody>
      </p:sp>
      <p:pic>
        <p:nvPicPr>
          <p:cNvPr id="4" name="Resim 3"/>
          <p:cNvPicPr>
            <a:picLocks noChangeAspect="1"/>
          </p:cNvPicPr>
          <p:nvPr/>
        </p:nvPicPr>
        <p:blipFill>
          <a:blip r:embed="rId2"/>
          <a:stretch>
            <a:fillRect/>
          </a:stretch>
        </p:blipFill>
        <p:spPr>
          <a:xfrm>
            <a:off x="414334" y="1523440"/>
            <a:ext cx="5657193" cy="1260706"/>
          </a:xfrm>
          <a:prstGeom prst="rect">
            <a:avLst/>
          </a:prstGeom>
        </p:spPr>
      </p:pic>
      <p:sp>
        <p:nvSpPr>
          <p:cNvPr id="5" name="Metin kutusu 4"/>
          <p:cNvSpPr txBox="1"/>
          <p:nvPr/>
        </p:nvSpPr>
        <p:spPr>
          <a:xfrm>
            <a:off x="730902" y="1713108"/>
            <a:ext cx="5024055" cy="707886"/>
          </a:xfrm>
          <a:prstGeom prst="rect">
            <a:avLst/>
          </a:prstGeom>
          <a:noFill/>
        </p:spPr>
        <p:txBody>
          <a:bodyPr wrap="square" rtlCol="0">
            <a:spAutoFit/>
          </a:bodyPr>
          <a:lstStyle/>
          <a:p>
            <a:pPr algn="ctr"/>
            <a:r>
              <a:rPr lang="tr-TR" sz="2000" b="1" dirty="0" smtClean="0">
                <a:solidFill>
                  <a:schemeClr val="bg1"/>
                </a:solidFill>
              </a:rPr>
              <a:t>ÜNİVERSİTE SEÇME SINAVINDA SÖZEL PUANINA HANGİ DERSLER PUAN GETİRİYOR?</a:t>
            </a:r>
            <a:endParaRPr lang="tr-TR" sz="2000" b="1" dirty="0">
              <a:solidFill>
                <a:schemeClr val="bg1"/>
              </a:solidFill>
            </a:endParaRPr>
          </a:p>
        </p:txBody>
      </p:sp>
      <p:pic>
        <p:nvPicPr>
          <p:cNvPr id="6" name="Resim 5"/>
          <p:cNvPicPr>
            <a:picLocks noChangeAspect="1"/>
          </p:cNvPicPr>
          <p:nvPr/>
        </p:nvPicPr>
        <p:blipFill>
          <a:blip r:embed="rId3"/>
          <a:stretch>
            <a:fillRect/>
          </a:stretch>
        </p:blipFill>
        <p:spPr>
          <a:xfrm>
            <a:off x="6402350" y="668160"/>
            <a:ext cx="2441696" cy="1879128"/>
          </a:xfrm>
          <a:prstGeom prst="rect">
            <a:avLst/>
          </a:prstGeom>
        </p:spPr>
      </p:pic>
      <p:pic>
        <p:nvPicPr>
          <p:cNvPr id="7" name="Resim 6"/>
          <p:cNvPicPr>
            <a:picLocks noChangeAspect="1"/>
          </p:cNvPicPr>
          <p:nvPr/>
        </p:nvPicPr>
        <p:blipFill>
          <a:blip r:embed="rId4"/>
          <a:stretch>
            <a:fillRect/>
          </a:stretch>
        </p:blipFill>
        <p:spPr>
          <a:xfrm>
            <a:off x="4678222" y="3476302"/>
            <a:ext cx="3917138" cy="3929177"/>
          </a:xfrm>
          <a:prstGeom prst="rect">
            <a:avLst/>
          </a:prstGeom>
        </p:spPr>
      </p:pic>
      <p:sp>
        <p:nvSpPr>
          <p:cNvPr id="8" name="Metin kutusu 7"/>
          <p:cNvSpPr txBox="1"/>
          <p:nvPr/>
        </p:nvSpPr>
        <p:spPr>
          <a:xfrm>
            <a:off x="4986127" y="4648787"/>
            <a:ext cx="3376405" cy="1877437"/>
          </a:xfrm>
          <a:prstGeom prst="rect">
            <a:avLst/>
          </a:prstGeom>
          <a:noFill/>
        </p:spPr>
        <p:txBody>
          <a:bodyPr wrap="square" rtlCol="0">
            <a:spAutoFit/>
          </a:bodyPr>
          <a:lstStyle/>
          <a:p>
            <a:pPr algn="ctr"/>
            <a:r>
              <a:rPr lang="tr-TR" sz="3200" b="1" dirty="0" smtClean="0"/>
              <a:t>SÖZELPUAN TÜRÜNE PUAN GETİREN DERSLER</a:t>
            </a:r>
          </a:p>
          <a:p>
            <a:pPr algn="ctr"/>
            <a:endParaRPr lang="tr-TR" sz="2000" b="1" dirty="0" smtClean="0"/>
          </a:p>
        </p:txBody>
      </p:sp>
      <p:sp>
        <p:nvSpPr>
          <p:cNvPr id="9" name="İçerik Yer Tutucusu 2"/>
          <p:cNvSpPr txBox="1">
            <a:spLocks/>
          </p:cNvSpPr>
          <p:nvPr/>
        </p:nvSpPr>
        <p:spPr>
          <a:xfrm>
            <a:off x="414333" y="6936352"/>
            <a:ext cx="5424365" cy="2063186"/>
          </a:xfrm>
          <a:prstGeom prst="rect">
            <a:avLst/>
          </a:prstGeom>
        </p:spPr>
        <p:txBody>
          <a:bodyPr vert="horz" lIns="91440" tIns="45720" rIns="91440" bIns="45720" rtlCol="0">
            <a:normAutofit/>
          </a:bodyPr>
          <a:lst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a:buFont typeface="Wingdings" panose="05000000000000000000" pitchFamily="2" charset="2"/>
              <a:buChar char="§"/>
            </a:pPr>
            <a:r>
              <a:rPr lang="tr-TR" sz="2400" b="1" dirty="0" smtClean="0">
                <a:solidFill>
                  <a:srgbClr val="FF0000"/>
                </a:solidFill>
              </a:rPr>
              <a:t>TYT’YE SINAVA GİREN</a:t>
            </a:r>
          </a:p>
          <a:p>
            <a:pPr marL="0" indent="0">
              <a:buNone/>
            </a:pPr>
            <a:r>
              <a:rPr lang="tr-TR" sz="2400" b="1" dirty="0" smtClean="0">
                <a:solidFill>
                  <a:srgbClr val="FF0000"/>
                </a:solidFill>
              </a:rPr>
              <a:t>TÜM ADAYLAR BELİRTİLEN </a:t>
            </a:r>
          </a:p>
          <a:p>
            <a:pPr marL="0" indent="0">
              <a:buNone/>
            </a:pPr>
            <a:r>
              <a:rPr lang="tr-TR" sz="2400" b="1" dirty="0" smtClean="0">
                <a:solidFill>
                  <a:srgbClr val="FF0000"/>
                </a:solidFill>
              </a:rPr>
              <a:t>SORULARDAN SORUMLUDURLAR.</a:t>
            </a:r>
            <a:endParaRPr lang="tr-TR" sz="2400" b="1" dirty="0">
              <a:solidFill>
                <a:srgbClr val="FF0000"/>
              </a:solidFill>
            </a:endParaRPr>
          </a:p>
        </p:txBody>
      </p:sp>
    </p:spTree>
    <p:extLst>
      <p:ext uri="{BB962C8B-B14F-4D97-AF65-F5344CB8AC3E}">
        <p14:creationId xmlns:p14="http://schemas.microsoft.com/office/powerpoint/2010/main" val="4082873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4333" y="3008006"/>
            <a:ext cx="7762102" cy="5158997"/>
          </a:xfrm>
        </p:spPr>
        <p:txBody>
          <a:bodyPr>
            <a:normAutofit/>
          </a:bodyPr>
          <a:lstStyle/>
          <a:p>
            <a:pPr>
              <a:buFont typeface="Wingdings" panose="05000000000000000000" pitchFamily="2" charset="2"/>
              <a:buChar char="§"/>
            </a:pPr>
            <a:r>
              <a:rPr lang="tr-TR" sz="2800" b="1" dirty="0" smtClean="0"/>
              <a:t>DİL PUAN TÜRÜ TEK PUAN TÜRÜNDEN</a:t>
            </a:r>
          </a:p>
          <a:p>
            <a:pPr marL="0" indent="0">
              <a:buNone/>
            </a:pPr>
            <a:r>
              <a:rPr lang="tr-TR" sz="2800" b="1" dirty="0" smtClean="0"/>
              <a:t>   OLUŞUP, DİL SINAVINA GİRMELERİ</a:t>
            </a:r>
          </a:p>
          <a:p>
            <a:pPr marL="0" indent="0">
              <a:buNone/>
            </a:pPr>
            <a:r>
              <a:rPr lang="tr-TR" sz="2800" b="1" dirty="0" smtClean="0"/>
              <a:t>   YETERLİ OLACAKTIR.</a:t>
            </a:r>
          </a:p>
          <a:p>
            <a:pPr marL="0" indent="0">
              <a:buNone/>
            </a:pPr>
            <a:r>
              <a:rPr lang="tr-TR" sz="2800" b="1" dirty="0" smtClean="0"/>
              <a:t>   SINAV TEK OTURUM OLUP</a:t>
            </a:r>
          </a:p>
          <a:p>
            <a:pPr marL="0" indent="0">
              <a:buNone/>
            </a:pPr>
            <a:r>
              <a:rPr lang="tr-TR" sz="2800" b="1" dirty="0" smtClean="0"/>
              <a:t>   80 SORUDAN </a:t>
            </a:r>
          </a:p>
          <a:p>
            <a:pPr marL="0" indent="0">
              <a:buNone/>
            </a:pPr>
            <a:r>
              <a:rPr lang="tr-TR" sz="2800" b="1" dirty="0"/>
              <a:t> </a:t>
            </a:r>
            <a:r>
              <a:rPr lang="tr-TR" sz="2800" b="1" dirty="0" smtClean="0"/>
              <a:t>  OLUŞMAKTADIR.</a:t>
            </a:r>
          </a:p>
          <a:p>
            <a:pPr marL="0" indent="0">
              <a:buNone/>
            </a:pPr>
            <a:r>
              <a:rPr lang="tr-TR" sz="2800" b="1" dirty="0" smtClean="0"/>
              <a:t>SÜRE:120 DK</a:t>
            </a:r>
            <a:endParaRPr lang="tr-TR" sz="2800" b="1" dirty="0"/>
          </a:p>
        </p:txBody>
      </p:sp>
      <p:pic>
        <p:nvPicPr>
          <p:cNvPr id="4" name="Resim 3"/>
          <p:cNvPicPr>
            <a:picLocks noChangeAspect="1"/>
          </p:cNvPicPr>
          <p:nvPr/>
        </p:nvPicPr>
        <p:blipFill>
          <a:blip r:embed="rId2"/>
          <a:stretch>
            <a:fillRect/>
          </a:stretch>
        </p:blipFill>
        <p:spPr>
          <a:xfrm>
            <a:off x="414334" y="1523440"/>
            <a:ext cx="5657193" cy="1260706"/>
          </a:xfrm>
          <a:prstGeom prst="rect">
            <a:avLst/>
          </a:prstGeom>
        </p:spPr>
      </p:pic>
      <p:sp>
        <p:nvSpPr>
          <p:cNvPr id="5" name="Metin kutusu 4"/>
          <p:cNvSpPr txBox="1"/>
          <p:nvPr/>
        </p:nvSpPr>
        <p:spPr>
          <a:xfrm>
            <a:off x="730902" y="1713108"/>
            <a:ext cx="5024055" cy="707886"/>
          </a:xfrm>
          <a:prstGeom prst="rect">
            <a:avLst/>
          </a:prstGeom>
          <a:noFill/>
        </p:spPr>
        <p:txBody>
          <a:bodyPr wrap="square" rtlCol="0">
            <a:spAutoFit/>
          </a:bodyPr>
          <a:lstStyle/>
          <a:p>
            <a:pPr algn="ctr"/>
            <a:r>
              <a:rPr lang="tr-TR" sz="2000" b="1" dirty="0" smtClean="0">
                <a:solidFill>
                  <a:schemeClr val="bg1"/>
                </a:solidFill>
              </a:rPr>
              <a:t>ÜNİVERSİTE SEÇME SINAVINDA DİL PUANINA HANGİ DERSLER PUAN GETİRİYOR?</a:t>
            </a:r>
            <a:endParaRPr lang="tr-TR" sz="2000" b="1" dirty="0">
              <a:solidFill>
                <a:schemeClr val="bg1"/>
              </a:solidFill>
            </a:endParaRPr>
          </a:p>
        </p:txBody>
      </p:sp>
      <p:pic>
        <p:nvPicPr>
          <p:cNvPr id="6" name="Resim 5"/>
          <p:cNvPicPr>
            <a:picLocks noChangeAspect="1"/>
          </p:cNvPicPr>
          <p:nvPr/>
        </p:nvPicPr>
        <p:blipFill>
          <a:blip r:embed="rId3"/>
          <a:stretch>
            <a:fillRect/>
          </a:stretch>
        </p:blipFill>
        <p:spPr>
          <a:xfrm>
            <a:off x="6402350" y="668160"/>
            <a:ext cx="2441696" cy="1879128"/>
          </a:xfrm>
          <a:prstGeom prst="rect">
            <a:avLst/>
          </a:prstGeom>
        </p:spPr>
      </p:pic>
      <p:pic>
        <p:nvPicPr>
          <p:cNvPr id="7" name="Resim 6"/>
          <p:cNvPicPr>
            <a:picLocks noChangeAspect="1"/>
          </p:cNvPicPr>
          <p:nvPr/>
        </p:nvPicPr>
        <p:blipFill>
          <a:blip r:embed="rId4"/>
          <a:stretch>
            <a:fillRect/>
          </a:stretch>
        </p:blipFill>
        <p:spPr>
          <a:xfrm>
            <a:off x="4877196" y="3675888"/>
            <a:ext cx="3718164" cy="3729591"/>
          </a:xfrm>
          <a:prstGeom prst="rect">
            <a:avLst/>
          </a:prstGeom>
        </p:spPr>
      </p:pic>
      <p:sp>
        <p:nvSpPr>
          <p:cNvPr id="8" name="Metin kutusu 7"/>
          <p:cNvSpPr txBox="1"/>
          <p:nvPr/>
        </p:nvSpPr>
        <p:spPr>
          <a:xfrm>
            <a:off x="5195590" y="4741118"/>
            <a:ext cx="3190307" cy="1661993"/>
          </a:xfrm>
          <a:prstGeom prst="rect">
            <a:avLst/>
          </a:prstGeom>
          <a:noFill/>
        </p:spPr>
        <p:txBody>
          <a:bodyPr wrap="square" rtlCol="0">
            <a:spAutoFit/>
          </a:bodyPr>
          <a:lstStyle/>
          <a:p>
            <a:pPr algn="ctr"/>
            <a:r>
              <a:rPr lang="tr-TR" sz="2800" b="1" dirty="0" smtClean="0"/>
              <a:t>DİL PUAN TÜRÜNE PUAN GETİREN DERSLER</a:t>
            </a:r>
          </a:p>
          <a:p>
            <a:pPr algn="ctr"/>
            <a:endParaRPr lang="tr-TR" b="1" dirty="0" smtClean="0"/>
          </a:p>
        </p:txBody>
      </p:sp>
      <p:sp>
        <p:nvSpPr>
          <p:cNvPr id="9" name="İçerik Yer Tutucusu 2"/>
          <p:cNvSpPr txBox="1">
            <a:spLocks/>
          </p:cNvSpPr>
          <p:nvPr/>
        </p:nvSpPr>
        <p:spPr>
          <a:xfrm>
            <a:off x="414333" y="6936352"/>
            <a:ext cx="5424365" cy="2063186"/>
          </a:xfrm>
          <a:prstGeom prst="rect">
            <a:avLst/>
          </a:prstGeom>
        </p:spPr>
        <p:txBody>
          <a:bodyPr vert="horz" lIns="91440" tIns="45720" rIns="91440" bIns="45720" rtlCol="0">
            <a:normAutofit/>
          </a:bodyPr>
          <a:lst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a:buFont typeface="Wingdings" panose="05000000000000000000" pitchFamily="2" charset="2"/>
              <a:buChar char="§"/>
            </a:pPr>
            <a:r>
              <a:rPr lang="tr-TR" sz="2400" b="1" dirty="0" smtClean="0">
                <a:solidFill>
                  <a:srgbClr val="FF0000"/>
                </a:solidFill>
              </a:rPr>
              <a:t>TYT’YE SINAVA GİREN</a:t>
            </a:r>
          </a:p>
          <a:p>
            <a:pPr marL="0" indent="0">
              <a:buNone/>
            </a:pPr>
            <a:r>
              <a:rPr lang="tr-TR" sz="2400" b="1" dirty="0" smtClean="0">
                <a:solidFill>
                  <a:srgbClr val="FF0000"/>
                </a:solidFill>
              </a:rPr>
              <a:t>TÜM ADAYLAR BELİRTİLEN </a:t>
            </a:r>
          </a:p>
          <a:p>
            <a:pPr marL="0" indent="0">
              <a:buNone/>
            </a:pPr>
            <a:r>
              <a:rPr lang="tr-TR" sz="2400" b="1" dirty="0" smtClean="0">
                <a:solidFill>
                  <a:srgbClr val="FF0000"/>
                </a:solidFill>
              </a:rPr>
              <a:t>SORULARDAN SORUMLUDURLAR.</a:t>
            </a:r>
            <a:endParaRPr lang="tr-TR" sz="2400" b="1" dirty="0">
              <a:solidFill>
                <a:srgbClr val="FF0000"/>
              </a:solidFill>
            </a:endParaRPr>
          </a:p>
        </p:txBody>
      </p:sp>
    </p:spTree>
    <p:extLst>
      <p:ext uri="{BB962C8B-B14F-4D97-AF65-F5344CB8AC3E}">
        <p14:creationId xmlns:p14="http://schemas.microsoft.com/office/powerpoint/2010/main" val="4144069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pic>
        <p:nvPicPr>
          <p:cNvPr id="19" name="Resim 18"/>
          <p:cNvPicPr>
            <a:picLocks noChangeAspect="1"/>
          </p:cNvPicPr>
          <p:nvPr/>
        </p:nvPicPr>
        <p:blipFill>
          <a:blip r:embed="rId3"/>
          <a:stretch>
            <a:fillRect/>
          </a:stretch>
        </p:blipFill>
        <p:spPr>
          <a:xfrm>
            <a:off x="606954" y="2569532"/>
            <a:ext cx="3151229" cy="3311708"/>
          </a:xfrm>
          <a:prstGeom prst="rect">
            <a:avLst/>
          </a:prstGeom>
        </p:spPr>
      </p:pic>
      <p:pic>
        <p:nvPicPr>
          <p:cNvPr id="20" name="Resim 19"/>
          <p:cNvPicPr>
            <a:picLocks noChangeAspect="1"/>
          </p:cNvPicPr>
          <p:nvPr/>
        </p:nvPicPr>
        <p:blipFill>
          <a:blip r:embed="rId4"/>
          <a:stretch>
            <a:fillRect/>
          </a:stretch>
        </p:blipFill>
        <p:spPr>
          <a:xfrm>
            <a:off x="4488840" y="2551288"/>
            <a:ext cx="3177109" cy="3338906"/>
          </a:xfrm>
          <a:prstGeom prst="rect">
            <a:avLst/>
          </a:prstGeom>
        </p:spPr>
      </p:pic>
      <p:pic>
        <p:nvPicPr>
          <p:cNvPr id="21" name="Resim 20"/>
          <p:cNvPicPr>
            <a:picLocks noChangeAspect="1"/>
          </p:cNvPicPr>
          <p:nvPr/>
        </p:nvPicPr>
        <p:blipFill>
          <a:blip r:embed="rId5"/>
          <a:stretch>
            <a:fillRect/>
          </a:stretch>
        </p:blipFill>
        <p:spPr>
          <a:xfrm>
            <a:off x="4846320" y="5559551"/>
            <a:ext cx="3112060" cy="3270545"/>
          </a:xfrm>
          <a:prstGeom prst="rect">
            <a:avLst/>
          </a:prstGeom>
        </p:spPr>
      </p:pic>
      <p:pic>
        <p:nvPicPr>
          <p:cNvPr id="22" name="Resim 21"/>
          <p:cNvPicPr>
            <a:picLocks noChangeAspect="1"/>
          </p:cNvPicPr>
          <p:nvPr/>
        </p:nvPicPr>
        <p:blipFill>
          <a:blip r:embed="rId6"/>
          <a:stretch>
            <a:fillRect/>
          </a:stretch>
        </p:blipFill>
        <p:spPr>
          <a:xfrm>
            <a:off x="606954" y="5595159"/>
            <a:ext cx="3078178" cy="3234937"/>
          </a:xfrm>
          <a:prstGeom prst="rect">
            <a:avLst/>
          </a:prstGeom>
        </p:spPr>
      </p:pic>
      <p:sp>
        <p:nvSpPr>
          <p:cNvPr id="23" name="Metin kutusu 22"/>
          <p:cNvSpPr txBox="1"/>
          <p:nvPr/>
        </p:nvSpPr>
        <p:spPr>
          <a:xfrm>
            <a:off x="1450096" y="1720290"/>
            <a:ext cx="4470071" cy="830997"/>
          </a:xfrm>
          <a:prstGeom prst="rect">
            <a:avLst/>
          </a:prstGeom>
          <a:noFill/>
        </p:spPr>
        <p:txBody>
          <a:bodyPr wrap="square" rtlCol="0">
            <a:spAutoFit/>
          </a:bodyPr>
          <a:lstStyle/>
          <a:p>
            <a:pPr algn="ctr"/>
            <a:r>
              <a:rPr lang="tr-TR" sz="2400" b="1" dirty="0" smtClean="0">
                <a:solidFill>
                  <a:schemeClr val="bg1"/>
                </a:solidFill>
              </a:rPr>
              <a:t>ALAN SEÇERKEN DİKKAT EDİLMESİ GEREKENLER</a:t>
            </a:r>
            <a:endParaRPr lang="tr-TR" sz="2400" b="1" dirty="0">
              <a:solidFill>
                <a:schemeClr val="bg1"/>
              </a:solidFill>
            </a:endParaRPr>
          </a:p>
        </p:txBody>
      </p:sp>
      <p:sp>
        <p:nvSpPr>
          <p:cNvPr id="24" name="Metin kutusu 23"/>
          <p:cNvSpPr txBox="1"/>
          <p:nvPr/>
        </p:nvSpPr>
        <p:spPr>
          <a:xfrm>
            <a:off x="997463" y="3360922"/>
            <a:ext cx="2761488" cy="1384995"/>
          </a:xfrm>
          <a:prstGeom prst="rect">
            <a:avLst/>
          </a:prstGeom>
          <a:noFill/>
        </p:spPr>
        <p:txBody>
          <a:bodyPr wrap="square" rtlCol="0">
            <a:spAutoFit/>
          </a:bodyPr>
          <a:lstStyle/>
          <a:p>
            <a:pPr algn="ctr"/>
            <a:r>
              <a:rPr lang="tr-TR" sz="2800" b="1" dirty="0" smtClean="0"/>
              <a:t>İLGİ</a:t>
            </a:r>
          </a:p>
          <a:p>
            <a:pPr algn="ctr"/>
            <a:r>
              <a:rPr lang="tr-TR" sz="2800" b="1" dirty="0" smtClean="0"/>
              <a:t>YETENEĞİNİ</a:t>
            </a:r>
          </a:p>
          <a:p>
            <a:pPr algn="ctr"/>
            <a:r>
              <a:rPr lang="tr-TR" sz="2800" b="1" dirty="0" smtClean="0"/>
              <a:t>KEŞFET</a:t>
            </a:r>
            <a:endParaRPr lang="tr-TR" sz="2800" b="1" dirty="0"/>
          </a:p>
        </p:txBody>
      </p:sp>
      <p:sp>
        <p:nvSpPr>
          <p:cNvPr id="25" name="Metin kutusu 24"/>
          <p:cNvSpPr txBox="1"/>
          <p:nvPr/>
        </p:nvSpPr>
        <p:spPr>
          <a:xfrm>
            <a:off x="4488072" y="3360922"/>
            <a:ext cx="2761488" cy="1384995"/>
          </a:xfrm>
          <a:prstGeom prst="rect">
            <a:avLst/>
          </a:prstGeom>
          <a:noFill/>
        </p:spPr>
        <p:txBody>
          <a:bodyPr wrap="square" rtlCol="0">
            <a:spAutoFit/>
          </a:bodyPr>
          <a:lstStyle/>
          <a:p>
            <a:pPr algn="ctr"/>
            <a:r>
              <a:rPr lang="tr-TR" sz="2800" b="1" dirty="0" smtClean="0"/>
              <a:t>DERS</a:t>
            </a:r>
          </a:p>
          <a:p>
            <a:pPr algn="ctr"/>
            <a:r>
              <a:rPr lang="tr-TR" sz="2800" b="1" dirty="0" smtClean="0"/>
              <a:t>İÇERİKLERİNİ</a:t>
            </a:r>
          </a:p>
          <a:p>
            <a:pPr algn="ctr"/>
            <a:r>
              <a:rPr lang="tr-TR" sz="2800" b="1" dirty="0" smtClean="0"/>
              <a:t>ÖĞREN</a:t>
            </a:r>
            <a:endParaRPr lang="tr-TR" sz="2800" b="1" dirty="0"/>
          </a:p>
        </p:txBody>
      </p:sp>
      <p:sp>
        <p:nvSpPr>
          <p:cNvPr id="26" name="Metin kutusu 25"/>
          <p:cNvSpPr txBox="1"/>
          <p:nvPr/>
        </p:nvSpPr>
        <p:spPr>
          <a:xfrm>
            <a:off x="960170" y="6611446"/>
            <a:ext cx="2761488" cy="954107"/>
          </a:xfrm>
          <a:prstGeom prst="rect">
            <a:avLst/>
          </a:prstGeom>
          <a:noFill/>
        </p:spPr>
        <p:txBody>
          <a:bodyPr wrap="square" rtlCol="0">
            <a:spAutoFit/>
          </a:bodyPr>
          <a:lstStyle/>
          <a:p>
            <a:pPr algn="ctr"/>
            <a:r>
              <a:rPr lang="tr-TR" sz="2800" b="1" dirty="0" smtClean="0"/>
              <a:t>MESLEKLERİ</a:t>
            </a:r>
          </a:p>
          <a:p>
            <a:pPr algn="ctr"/>
            <a:r>
              <a:rPr lang="tr-TR" sz="2800" b="1" dirty="0" smtClean="0"/>
              <a:t>BİL</a:t>
            </a:r>
            <a:endParaRPr lang="tr-TR" sz="2800" b="1" dirty="0"/>
          </a:p>
        </p:txBody>
      </p:sp>
      <p:sp>
        <p:nvSpPr>
          <p:cNvPr id="27" name="Metin kutusu 26"/>
          <p:cNvSpPr txBox="1"/>
          <p:nvPr/>
        </p:nvSpPr>
        <p:spPr>
          <a:xfrm>
            <a:off x="4904461" y="6611446"/>
            <a:ext cx="2761488" cy="954107"/>
          </a:xfrm>
          <a:prstGeom prst="rect">
            <a:avLst/>
          </a:prstGeom>
          <a:noFill/>
        </p:spPr>
        <p:txBody>
          <a:bodyPr wrap="square" rtlCol="0">
            <a:spAutoFit/>
          </a:bodyPr>
          <a:lstStyle/>
          <a:p>
            <a:pPr algn="ctr"/>
            <a:r>
              <a:rPr lang="tr-TR" sz="2800" b="1" dirty="0" smtClean="0"/>
              <a:t>DERS</a:t>
            </a:r>
            <a:r>
              <a:rPr lang="tr-TR" sz="2800" b="1" dirty="0"/>
              <a:t> </a:t>
            </a:r>
            <a:r>
              <a:rPr lang="tr-TR" sz="2800" b="1" dirty="0" smtClean="0"/>
              <a:t>BAŞARINI</a:t>
            </a:r>
          </a:p>
          <a:p>
            <a:pPr algn="ctr"/>
            <a:r>
              <a:rPr lang="tr-TR" sz="2800" b="1" dirty="0" smtClean="0"/>
              <a:t>GÖZ ÖNÜNE AL</a:t>
            </a:r>
          </a:p>
        </p:txBody>
      </p:sp>
    </p:spTree>
    <p:extLst>
      <p:ext uri="{BB962C8B-B14F-4D97-AF65-F5344CB8AC3E}">
        <p14:creationId xmlns:p14="http://schemas.microsoft.com/office/powerpoint/2010/main" val="4274832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1285504" y="1716291"/>
            <a:ext cx="4470071" cy="830997"/>
          </a:xfrm>
          <a:prstGeom prst="rect">
            <a:avLst/>
          </a:prstGeom>
          <a:noFill/>
        </p:spPr>
        <p:txBody>
          <a:bodyPr wrap="square" rtlCol="0">
            <a:spAutoFit/>
          </a:bodyPr>
          <a:lstStyle/>
          <a:p>
            <a:pPr algn="ctr"/>
            <a:r>
              <a:rPr lang="tr-TR" sz="2400" b="1" dirty="0" smtClean="0">
                <a:solidFill>
                  <a:schemeClr val="bg1"/>
                </a:solidFill>
              </a:rPr>
              <a:t>MESLEK SEÇİMİNDE DİKKAT</a:t>
            </a:r>
          </a:p>
          <a:p>
            <a:pPr algn="ctr"/>
            <a:r>
              <a:rPr lang="tr-TR" sz="2400" b="1" dirty="0" smtClean="0">
                <a:solidFill>
                  <a:schemeClr val="bg1"/>
                </a:solidFill>
              </a:rPr>
              <a:t>EDİLMESİ GEREKENLER?</a:t>
            </a:r>
            <a:endParaRPr lang="tr-TR" sz="2400" b="1" dirty="0">
              <a:solidFill>
                <a:schemeClr val="bg1"/>
              </a:solidFill>
            </a:endParaRPr>
          </a:p>
        </p:txBody>
      </p:sp>
      <p:pic>
        <p:nvPicPr>
          <p:cNvPr id="4" name="Resim 3"/>
          <p:cNvPicPr>
            <a:picLocks noChangeAspect="1"/>
          </p:cNvPicPr>
          <p:nvPr/>
        </p:nvPicPr>
        <p:blipFill>
          <a:blip r:embed="rId3"/>
          <a:stretch>
            <a:fillRect/>
          </a:stretch>
        </p:blipFill>
        <p:spPr>
          <a:xfrm>
            <a:off x="6402350" y="668160"/>
            <a:ext cx="2441696" cy="1879128"/>
          </a:xfrm>
          <a:prstGeom prst="rect">
            <a:avLst/>
          </a:prstGeom>
        </p:spPr>
      </p:pic>
      <p:sp>
        <p:nvSpPr>
          <p:cNvPr id="5" name="Metin kutusu 4"/>
          <p:cNvSpPr txBox="1"/>
          <p:nvPr/>
        </p:nvSpPr>
        <p:spPr>
          <a:xfrm>
            <a:off x="414334" y="3236976"/>
            <a:ext cx="7961570" cy="4401205"/>
          </a:xfrm>
          <a:prstGeom prst="rect">
            <a:avLst/>
          </a:prstGeom>
          <a:noFill/>
        </p:spPr>
        <p:txBody>
          <a:bodyPr wrap="square" rtlCol="0">
            <a:spAutoFit/>
          </a:bodyPr>
          <a:lstStyle/>
          <a:p>
            <a:pPr marL="285750" indent="-285750">
              <a:buFont typeface="Wingdings" panose="05000000000000000000" pitchFamily="2" charset="2"/>
              <a:buChar char="q"/>
            </a:pPr>
            <a:r>
              <a:rPr lang="tr-TR" sz="2800" b="1" dirty="0" smtClean="0"/>
              <a:t> Neleri Yapmaktan Hoşlanırım?</a:t>
            </a:r>
          </a:p>
          <a:p>
            <a:pPr marL="285750" indent="-285750">
              <a:buFont typeface="Wingdings" panose="05000000000000000000" pitchFamily="2" charset="2"/>
              <a:buChar char="q"/>
            </a:pPr>
            <a:r>
              <a:rPr lang="tr-TR" sz="2800" b="1" dirty="0" smtClean="0"/>
              <a:t>Ben neler yapabilirim? Neler yapabiliyorum?</a:t>
            </a:r>
          </a:p>
          <a:p>
            <a:pPr marL="285750" indent="-285750">
              <a:buFont typeface="Wingdings" panose="05000000000000000000" pitchFamily="2" charset="2"/>
              <a:buChar char="q"/>
            </a:pPr>
            <a:r>
              <a:rPr lang="tr-TR" sz="2800" b="1" dirty="0" smtClean="0"/>
              <a:t>İlgi duyduğum meslekler neler? Ve bu mesleklerin;</a:t>
            </a:r>
          </a:p>
          <a:p>
            <a:r>
              <a:rPr lang="tr-TR" sz="2800" b="1" dirty="0"/>
              <a:t> </a:t>
            </a:r>
            <a:r>
              <a:rPr lang="tr-TR" sz="2800" b="1" dirty="0" smtClean="0"/>
              <a:t>   - Çalışma Alanları neler?</a:t>
            </a:r>
          </a:p>
          <a:p>
            <a:r>
              <a:rPr lang="tr-TR" sz="2800" b="1" dirty="0"/>
              <a:t> </a:t>
            </a:r>
            <a:r>
              <a:rPr lang="tr-TR" sz="2800" b="1" dirty="0" smtClean="0"/>
              <a:t>   - Çalışma Koşulları neler?</a:t>
            </a:r>
          </a:p>
          <a:p>
            <a:r>
              <a:rPr lang="tr-TR" sz="2800" b="1" dirty="0"/>
              <a:t> </a:t>
            </a:r>
            <a:r>
              <a:rPr lang="tr-TR" sz="2800" b="1" dirty="0" smtClean="0"/>
              <a:t>   - Mesleğin gerektirdiği özellikler neler?</a:t>
            </a:r>
          </a:p>
          <a:p>
            <a:r>
              <a:rPr lang="tr-TR" sz="2800" b="1" dirty="0"/>
              <a:t> </a:t>
            </a:r>
            <a:r>
              <a:rPr lang="tr-TR" sz="2800" b="1" dirty="0" smtClean="0"/>
              <a:t>   - İş Bulma imkanları neler?</a:t>
            </a:r>
          </a:p>
          <a:p>
            <a:r>
              <a:rPr lang="tr-TR" sz="2800" b="1" dirty="0"/>
              <a:t> </a:t>
            </a:r>
            <a:r>
              <a:rPr lang="tr-TR" sz="2800" b="1" dirty="0" smtClean="0"/>
              <a:t>   - Kazancı ne kadar?</a:t>
            </a:r>
          </a:p>
          <a:p>
            <a:endParaRPr lang="tr-TR" sz="2800" b="1" dirty="0"/>
          </a:p>
          <a:p>
            <a:r>
              <a:rPr lang="tr-TR" sz="2800" b="1" dirty="0" smtClean="0"/>
              <a:t>Gibi sorulara cevap bulmanız gerekmektedir.</a:t>
            </a:r>
            <a:endParaRPr lang="tr-TR" sz="2800" b="1" dirty="0"/>
          </a:p>
        </p:txBody>
      </p:sp>
    </p:spTree>
    <p:extLst>
      <p:ext uri="{BB962C8B-B14F-4D97-AF65-F5344CB8AC3E}">
        <p14:creationId xmlns:p14="http://schemas.microsoft.com/office/powerpoint/2010/main" val="3610363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877824" y="1738294"/>
            <a:ext cx="5024055" cy="830997"/>
          </a:xfrm>
          <a:prstGeom prst="rect">
            <a:avLst/>
          </a:prstGeom>
          <a:noFill/>
        </p:spPr>
        <p:txBody>
          <a:bodyPr wrap="square" rtlCol="0">
            <a:spAutoFit/>
          </a:bodyPr>
          <a:lstStyle/>
          <a:p>
            <a:pPr algn="ctr"/>
            <a:r>
              <a:rPr lang="tr-TR" sz="2400" b="1" dirty="0" smtClean="0">
                <a:solidFill>
                  <a:schemeClr val="bg1"/>
                </a:solidFill>
              </a:rPr>
              <a:t>SAYISAL AĞIRLIKLI DERSLER HANGİLERİ?</a:t>
            </a:r>
            <a:endParaRPr lang="tr-TR" sz="2400" b="1" dirty="0">
              <a:solidFill>
                <a:schemeClr val="bg1"/>
              </a:solidFill>
            </a:endParaRPr>
          </a:p>
        </p:txBody>
      </p:sp>
      <p:pic>
        <p:nvPicPr>
          <p:cNvPr id="2" name="Resim 1"/>
          <p:cNvPicPr>
            <a:picLocks noChangeAspect="1"/>
          </p:cNvPicPr>
          <p:nvPr/>
        </p:nvPicPr>
        <p:blipFill>
          <a:blip r:embed="rId3"/>
          <a:stretch>
            <a:fillRect/>
          </a:stretch>
        </p:blipFill>
        <p:spPr>
          <a:xfrm>
            <a:off x="6878585" y="766396"/>
            <a:ext cx="1680199" cy="1802895"/>
          </a:xfrm>
          <a:prstGeom prst="rect">
            <a:avLst/>
          </a:prstGeom>
        </p:spPr>
      </p:pic>
      <p:pic>
        <p:nvPicPr>
          <p:cNvPr id="3" name="Resim 2"/>
          <p:cNvPicPr>
            <a:picLocks noChangeAspect="1"/>
          </p:cNvPicPr>
          <p:nvPr/>
        </p:nvPicPr>
        <p:blipFill>
          <a:blip r:embed="rId4"/>
          <a:stretch>
            <a:fillRect/>
          </a:stretch>
        </p:blipFill>
        <p:spPr>
          <a:xfrm>
            <a:off x="414334" y="2999000"/>
            <a:ext cx="7996112" cy="5119781"/>
          </a:xfrm>
          <a:prstGeom prst="rect">
            <a:avLst/>
          </a:prstGeom>
        </p:spPr>
      </p:pic>
      <p:sp>
        <p:nvSpPr>
          <p:cNvPr id="8" name="Metin kutusu 7"/>
          <p:cNvSpPr txBox="1"/>
          <p:nvPr/>
        </p:nvSpPr>
        <p:spPr>
          <a:xfrm>
            <a:off x="1676206" y="2999000"/>
            <a:ext cx="2310578" cy="1569660"/>
          </a:xfrm>
          <a:prstGeom prst="rect">
            <a:avLst/>
          </a:prstGeom>
          <a:noFill/>
        </p:spPr>
        <p:txBody>
          <a:bodyPr wrap="square" rtlCol="0">
            <a:spAutoFit/>
          </a:bodyPr>
          <a:lstStyle/>
          <a:p>
            <a:pPr marL="514350" indent="-514350">
              <a:buFont typeface="Wingdings" panose="05000000000000000000" pitchFamily="2" charset="2"/>
              <a:buChar char="Ø"/>
            </a:pPr>
            <a:r>
              <a:rPr lang="tr-TR" sz="3200" b="1" dirty="0" smtClean="0">
                <a:solidFill>
                  <a:srgbClr val="FF0000"/>
                </a:solidFill>
              </a:rPr>
              <a:t>FİZİK</a:t>
            </a:r>
          </a:p>
          <a:p>
            <a:pPr marL="514350" indent="-514350">
              <a:buFont typeface="Wingdings" panose="05000000000000000000" pitchFamily="2" charset="2"/>
              <a:buChar char="Ø"/>
            </a:pPr>
            <a:r>
              <a:rPr lang="tr-TR" sz="3200" b="1" dirty="0" smtClean="0">
                <a:solidFill>
                  <a:srgbClr val="FF0000"/>
                </a:solidFill>
              </a:rPr>
              <a:t>KİMYA</a:t>
            </a:r>
          </a:p>
          <a:p>
            <a:pPr marL="514350" indent="-514350">
              <a:buFont typeface="Wingdings" panose="05000000000000000000" pitchFamily="2" charset="2"/>
              <a:buChar char="Ø"/>
            </a:pPr>
            <a:r>
              <a:rPr lang="tr-TR" sz="3200" b="1" dirty="0" smtClean="0">
                <a:solidFill>
                  <a:srgbClr val="FF0000"/>
                </a:solidFill>
              </a:rPr>
              <a:t>BİYOLOJİ</a:t>
            </a:r>
            <a:endParaRPr lang="tr-TR" sz="3200" b="1" dirty="0">
              <a:solidFill>
                <a:srgbClr val="FF0000"/>
              </a:solidFill>
            </a:endParaRPr>
          </a:p>
        </p:txBody>
      </p:sp>
      <p:sp>
        <p:nvSpPr>
          <p:cNvPr id="9" name="Metin kutusu 8"/>
          <p:cNvSpPr txBox="1"/>
          <p:nvPr/>
        </p:nvSpPr>
        <p:spPr>
          <a:xfrm>
            <a:off x="3389851" y="6370088"/>
            <a:ext cx="3389043" cy="584775"/>
          </a:xfrm>
          <a:prstGeom prst="rect">
            <a:avLst/>
          </a:prstGeom>
          <a:noFill/>
        </p:spPr>
        <p:txBody>
          <a:bodyPr wrap="square" rtlCol="0">
            <a:spAutoFit/>
          </a:bodyPr>
          <a:lstStyle/>
          <a:p>
            <a:pPr marL="514350" indent="-514350">
              <a:buFont typeface="Wingdings" panose="05000000000000000000" pitchFamily="2" charset="2"/>
              <a:buChar char="Ø"/>
            </a:pPr>
            <a:r>
              <a:rPr lang="tr-TR" sz="3200" b="1" dirty="0" smtClean="0">
                <a:solidFill>
                  <a:srgbClr val="FF0000"/>
                </a:solidFill>
              </a:rPr>
              <a:t>MATEMATİK</a:t>
            </a:r>
            <a:endParaRPr lang="tr-TR" sz="3200" b="1" dirty="0">
              <a:solidFill>
                <a:srgbClr val="FF0000"/>
              </a:solidFill>
            </a:endParaRPr>
          </a:p>
        </p:txBody>
      </p:sp>
    </p:spTree>
    <p:extLst>
      <p:ext uri="{BB962C8B-B14F-4D97-AF65-F5344CB8AC3E}">
        <p14:creationId xmlns:p14="http://schemas.microsoft.com/office/powerpoint/2010/main" val="2397533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1285504" y="1716291"/>
            <a:ext cx="4470071" cy="830997"/>
          </a:xfrm>
          <a:prstGeom prst="rect">
            <a:avLst/>
          </a:prstGeom>
          <a:noFill/>
        </p:spPr>
        <p:txBody>
          <a:bodyPr wrap="square" rtlCol="0">
            <a:spAutoFit/>
          </a:bodyPr>
          <a:lstStyle/>
          <a:p>
            <a:pPr algn="ctr"/>
            <a:r>
              <a:rPr lang="tr-TR" sz="2400" b="1" dirty="0" smtClean="0">
                <a:solidFill>
                  <a:schemeClr val="bg1"/>
                </a:solidFill>
              </a:rPr>
              <a:t>SEÇTİĞİNİZ ALANIN DERS İÇERİKLERİ NELER?</a:t>
            </a:r>
            <a:endParaRPr lang="tr-TR" sz="2400" b="1" dirty="0">
              <a:solidFill>
                <a:schemeClr val="bg1"/>
              </a:solidFill>
            </a:endParaRPr>
          </a:p>
        </p:txBody>
      </p:sp>
      <p:pic>
        <p:nvPicPr>
          <p:cNvPr id="4" name="Resim 3"/>
          <p:cNvPicPr>
            <a:picLocks noChangeAspect="1"/>
          </p:cNvPicPr>
          <p:nvPr/>
        </p:nvPicPr>
        <p:blipFill>
          <a:blip r:embed="rId3"/>
          <a:stretch>
            <a:fillRect/>
          </a:stretch>
        </p:blipFill>
        <p:spPr>
          <a:xfrm>
            <a:off x="6402350" y="668160"/>
            <a:ext cx="2441696" cy="1879128"/>
          </a:xfrm>
          <a:prstGeom prst="rect">
            <a:avLst/>
          </a:prstGeom>
        </p:spPr>
      </p:pic>
      <p:sp>
        <p:nvSpPr>
          <p:cNvPr id="5" name="Metin kutusu 4"/>
          <p:cNvSpPr txBox="1"/>
          <p:nvPr/>
        </p:nvSpPr>
        <p:spPr>
          <a:xfrm>
            <a:off x="414334" y="3236976"/>
            <a:ext cx="7961570" cy="3970318"/>
          </a:xfrm>
          <a:prstGeom prst="rect">
            <a:avLst/>
          </a:prstGeom>
          <a:noFill/>
        </p:spPr>
        <p:txBody>
          <a:bodyPr wrap="square" rtlCol="0">
            <a:spAutoFit/>
          </a:bodyPr>
          <a:lstStyle/>
          <a:p>
            <a:r>
              <a:rPr lang="tr-TR" sz="2800" b="1" dirty="0" smtClean="0"/>
              <a:t>Seçtiğiniz Ağırlıklı Ders sisteminde veya alanda hangi dersler var? Bu sorunuza cevap bulmanız seçim yapmanızı kolaylaştıracaktır. Ayrıca 9. ve 10. sınıfta görmüş olduğunuz ders başarılarınız ve öğretmenlerinizin görüşleri alınarak alan seçimi yapılabilir. Özellikle başarılı olduğunuz derslere göre alanı seçmeniz ve meslek seçiminizi belirlemeniz gelecek adına sağlıklı sistem oluşturmanız adına faydalı olacaktır. </a:t>
            </a:r>
            <a:endParaRPr lang="tr-TR" sz="2800" b="1" dirty="0"/>
          </a:p>
        </p:txBody>
      </p:sp>
    </p:spTree>
    <p:extLst>
      <p:ext uri="{BB962C8B-B14F-4D97-AF65-F5344CB8AC3E}">
        <p14:creationId xmlns:p14="http://schemas.microsoft.com/office/powerpoint/2010/main" val="4069389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877824" y="1738294"/>
            <a:ext cx="5024055" cy="830997"/>
          </a:xfrm>
          <a:prstGeom prst="rect">
            <a:avLst/>
          </a:prstGeom>
          <a:noFill/>
        </p:spPr>
        <p:txBody>
          <a:bodyPr wrap="square" rtlCol="0">
            <a:spAutoFit/>
          </a:bodyPr>
          <a:lstStyle/>
          <a:p>
            <a:pPr algn="ctr"/>
            <a:r>
              <a:rPr lang="tr-TR" sz="2400" b="1" dirty="0" smtClean="0">
                <a:solidFill>
                  <a:schemeClr val="bg1"/>
                </a:solidFill>
              </a:rPr>
              <a:t>SEÇTİĞİNİZ ALAN SİZLERİ İSTEDİĞİNİZ MESLEĞE GÖTÜRECEK Mİ?</a:t>
            </a:r>
            <a:endParaRPr lang="tr-TR" sz="2400" b="1" dirty="0">
              <a:solidFill>
                <a:schemeClr val="bg1"/>
              </a:solidFill>
            </a:endParaRPr>
          </a:p>
        </p:txBody>
      </p:sp>
      <p:sp>
        <p:nvSpPr>
          <p:cNvPr id="5" name="Metin kutusu 4"/>
          <p:cNvSpPr txBox="1"/>
          <p:nvPr/>
        </p:nvSpPr>
        <p:spPr>
          <a:xfrm>
            <a:off x="414334" y="3236976"/>
            <a:ext cx="7961570" cy="1384995"/>
          </a:xfrm>
          <a:prstGeom prst="rect">
            <a:avLst/>
          </a:prstGeom>
          <a:noFill/>
        </p:spPr>
        <p:txBody>
          <a:bodyPr wrap="square" rtlCol="0">
            <a:spAutoFit/>
          </a:bodyPr>
          <a:lstStyle/>
          <a:p>
            <a:r>
              <a:rPr lang="tr-TR" sz="2800" b="1" dirty="0" smtClean="0"/>
              <a:t>GELECEKTE OKUMAK İSTEDİĞİNİZ MESLEK NE? GİDECEĞİNİZ ALAN DA ALACAĞINIZ DERSLER SİZLERİ BU MESLEĞE ULAŞTIRACAK MI?</a:t>
            </a:r>
            <a:endParaRPr lang="tr-TR" sz="2800" b="1" dirty="0"/>
          </a:p>
        </p:txBody>
      </p:sp>
      <p:pic>
        <p:nvPicPr>
          <p:cNvPr id="2" name="Resim 1"/>
          <p:cNvPicPr>
            <a:picLocks noChangeAspect="1"/>
          </p:cNvPicPr>
          <p:nvPr/>
        </p:nvPicPr>
        <p:blipFill>
          <a:blip r:embed="rId3"/>
          <a:stretch>
            <a:fillRect/>
          </a:stretch>
        </p:blipFill>
        <p:spPr>
          <a:xfrm>
            <a:off x="6238505" y="256966"/>
            <a:ext cx="2761033" cy="2962656"/>
          </a:xfrm>
          <a:prstGeom prst="rect">
            <a:avLst/>
          </a:prstGeom>
        </p:spPr>
      </p:pic>
      <p:sp>
        <p:nvSpPr>
          <p:cNvPr id="7" name="Metin kutusu 6"/>
          <p:cNvSpPr txBox="1"/>
          <p:nvPr/>
        </p:nvSpPr>
        <p:spPr>
          <a:xfrm>
            <a:off x="414334" y="4937760"/>
            <a:ext cx="7961570" cy="2677656"/>
          </a:xfrm>
          <a:prstGeom prst="rect">
            <a:avLst/>
          </a:prstGeom>
          <a:noFill/>
        </p:spPr>
        <p:txBody>
          <a:bodyPr wrap="square" rtlCol="0">
            <a:spAutoFit/>
          </a:bodyPr>
          <a:lstStyle/>
          <a:p>
            <a:r>
              <a:rPr lang="tr-TR" sz="2800" b="1" dirty="0" smtClean="0"/>
              <a:t>Kendinize bu soruları sorduktan sonra alacağınız cevaplar ile seçtiğiniz ağırlıklı derslerin (alan seçimi) bir birine uyumlu mu sorusunu kendinize sorun. Eğer cevabınız evet ise sorun yok bölümünüzü doğru seçmişsiniz. Eğer hayır ise tekrar sorgulama yapmanız gerekebilir. </a:t>
            </a:r>
            <a:endParaRPr lang="tr-TR" sz="2800" b="1" dirty="0"/>
          </a:p>
        </p:txBody>
      </p:sp>
    </p:spTree>
    <p:extLst>
      <p:ext uri="{BB962C8B-B14F-4D97-AF65-F5344CB8AC3E}">
        <p14:creationId xmlns:p14="http://schemas.microsoft.com/office/powerpoint/2010/main" val="3898679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14332" y="1509850"/>
            <a:ext cx="5657193" cy="1260706"/>
          </a:xfrm>
          <a:prstGeom prst="rect">
            <a:avLst/>
          </a:prstGeom>
        </p:spPr>
      </p:pic>
      <p:sp>
        <p:nvSpPr>
          <p:cNvPr id="5" name="Metin kutusu 4"/>
          <p:cNvSpPr txBox="1"/>
          <p:nvPr/>
        </p:nvSpPr>
        <p:spPr>
          <a:xfrm>
            <a:off x="858918" y="1786260"/>
            <a:ext cx="5024055" cy="707886"/>
          </a:xfrm>
          <a:prstGeom prst="rect">
            <a:avLst/>
          </a:prstGeom>
          <a:noFill/>
        </p:spPr>
        <p:txBody>
          <a:bodyPr wrap="square" rtlCol="0">
            <a:spAutoFit/>
          </a:bodyPr>
          <a:lstStyle/>
          <a:p>
            <a:pPr algn="ctr"/>
            <a:r>
              <a:rPr lang="tr-TR" sz="2000" b="1" dirty="0" smtClean="0">
                <a:solidFill>
                  <a:schemeClr val="bg1"/>
                </a:solidFill>
              </a:rPr>
              <a:t>BUNLARIN DIŞINDA ALAN SEÇİMİ YAPILIRKEN YAPILAN HATALAR.</a:t>
            </a:r>
            <a:endParaRPr lang="tr-TR" sz="2000" b="1" dirty="0">
              <a:solidFill>
                <a:schemeClr val="bg1"/>
              </a:solidFill>
            </a:endParaRPr>
          </a:p>
        </p:txBody>
      </p:sp>
      <p:pic>
        <p:nvPicPr>
          <p:cNvPr id="6" name="Resim 5"/>
          <p:cNvPicPr>
            <a:picLocks noChangeAspect="1"/>
          </p:cNvPicPr>
          <p:nvPr/>
        </p:nvPicPr>
        <p:blipFill>
          <a:blip r:embed="rId3"/>
          <a:stretch>
            <a:fillRect/>
          </a:stretch>
        </p:blipFill>
        <p:spPr>
          <a:xfrm>
            <a:off x="6402350" y="668160"/>
            <a:ext cx="2441696" cy="1879128"/>
          </a:xfrm>
          <a:prstGeom prst="rect">
            <a:avLst/>
          </a:prstGeom>
        </p:spPr>
      </p:pic>
      <p:pic>
        <p:nvPicPr>
          <p:cNvPr id="10" name="Resim 9"/>
          <p:cNvPicPr>
            <a:picLocks noChangeAspect="1"/>
          </p:cNvPicPr>
          <p:nvPr/>
        </p:nvPicPr>
        <p:blipFill>
          <a:blip r:embed="rId4"/>
          <a:stretch>
            <a:fillRect/>
          </a:stretch>
        </p:blipFill>
        <p:spPr>
          <a:xfrm>
            <a:off x="842588" y="3283182"/>
            <a:ext cx="1003882" cy="975736"/>
          </a:xfrm>
          <a:prstGeom prst="rect">
            <a:avLst/>
          </a:prstGeom>
        </p:spPr>
      </p:pic>
      <p:sp>
        <p:nvSpPr>
          <p:cNvPr id="11" name="Metin kutusu 10"/>
          <p:cNvSpPr txBox="1"/>
          <p:nvPr/>
        </p:nvSpPr>
        <p:spPr>
          <a:xfrm>
            <a:off x="1846470" y="3486608"/>
            <a:ext cx="6528816" cy="830997"/>
          </a:xfrm>
          <a:prstGeom prst="rect">
            <a:avLst/>
          </a:prstGeom>
          <a:noFill/>
        </p:spPr>
        <p:txBody>
          <a:bodyPr wrap="square" rtlCol="0">
            <a:spAutoFit/>
          </a:bodyPr>
          <a:lstStyle/>
          <a:p>
            <a:r>
              <a:rPr lang="tr-TR" sz="2400" b="1" dirty="0" smtClean="0"/>
              <a:t>İLGİNİZİ VE YETENEĞİNİZİ TANIMADAN ALAN SEÇİMİ YAPMAK</a:t>
            </a:r>
            <a:endParaRPr lang="tr-TR" sz="2400" b="1" dirty="0"/>
          </a:p>
        </p:txBody>
      </p:sp>
      <p:pic>
        <p:nvPicPr>
          <p:cNvPr id="12" name="Resim 11"/>
          <p:cNvPicPr>
            <a:picLocks noChangeAspect="1"/>
          </p:cNvPicPr>
          <p:nvPr/>
        </p:nvPicPr>
        <p:blipFill>
          <a:blip r:embed="rId5"/>
          <a:stretch>
            <a:fillRect/>
          </a:stretch>
        </p:blipFill>
        <p:spPr>
          <a:xfrm>
            <a:off x="842588" y="4523924"/>
            <a:ext cx="1003882" cy="1019466"/>
          </a:xfrm>
          <a:prstGeom prst="rect">
            <a:avLst/>
          </a:prstGeom>
        </p:spPr>
      </p:pic>
      <p:sp>
        <p:nvSpPr>
          <p:cNvPr id="13" name="Metin kutusu 12"/>
          <p:cNvSpPr txBox="1"/>
          <p:nvPr/>
        </p:nvSpPr>
        <p:spPr>
          <a:xfrm>
            <a:off x="1846470" y="4712393"/>
            <a:ext cx="6528816" cy="830997"/>
          </a:xfrm>
          <a:prstGeom prst="rect">
            <a:avLst/>
          </a:prstGeom>
          <a:noFill/>
        </p:spPr>
        <p:txBody>
          <a:bodyPr wrap="square" rtlCol="0">
            <a:spAutoFit/>
          </a:bodyPr>
          <a:lstStyle/>
          <a:p>
            <a:r>
              <a:rPr lang="tr-TR" sz="2400" b="1" dirty="0" smtClean="0"/>
              <a:t>BİRİLERİNİN TAVSİYESİ ÜZERİNE ALAN SEÇİMİ YAPMAK</a:t>
            </a:r>
            <a:endParaRPr lang="tr-TR" sz="2400" b="1" dirty="0"/>
          </a:p>
        </p:txBody>
      </p:sp>
      <p:pic>
        <p:nvPicPr>
          <p:cNvPr id="14" name="Resim 13"/>
          <p:cNvPicPr>
            <a:picLocks noChangeAspect="1"/>
          </p:cNvPicPr>
          <p:nvPr/>
        </p:nvPicPr>
        <p:blipFill>
          <a:blip r:embed="rId6"/>
          <a:stretch>
            <a:fillRect/>
          </a:stretch>
        </p:blipFill>
        <p:spPr>
          <a:xfrm>
            <a:off x="842588" y="5808396"/>
            <a:ext cx="1003882" cy="984941"/>
          </a:xfrm>
          <a:prstGeom prst="rect">
            <a:avLst/>
          </a:prstGeom>
        </p:spPr>
      </p:pic>
      <p:sp>
        <p:nvSpPr>
          <p:cNvPr id="15" name="Metin kutusu 14"/>
          <p:cNvSpPr txBox="1"/>
          <p:nvPr/>
        </p:nvSpPr>
        <p:spPr>
          <a:xfrm>
            <a:off x="1846470" y="5982754"/>
            <a:ext cx="6528816" cy="830997"/>
          </a:xfrm>
          <a:prstGeom prst="rect">
            <a:avLst/>
          </a:prstGeom>
          <a:noFill/>
        </p:spPr>
        <p:txBody>
          <a:bodyPr wrap="square" rtlCol="0">
            <a:spAutoFit/>
          </a:bodyPr>
          <a:lstStyle/>
          <a:p>
            <a:r>
              <a:rPr lang="tr-TR" sz="2400" b="1" dirty="0" smtClean="0"/>
              <a:t>AİLESİNİN BASKISI İLE KENDİSİNE UYGUN ALANI SEÇMEMEK. AİLENİN İSTEDİĞİ ALAN GEÇMEK</a:t>
            </a:r>
            <a:endParaRPr lang="tr-TR" sz="2400" b="1" dirty="0"/>
          </a:p>
        </p:txBody>
      </p:sp>
      <p:pic>
        <p:nvPicPr>
          <p:cNvPr id="16" name="Resim 15"/>
          <p:cNvPicPr>
            <a:picLocks noChangeAspect="1"/>
          </p:cNvPicPr>
          <p:nvPr/>
        </p:nvPicPr>
        <p:blipFill>
          <a:blip r:embed="rId7"/>
          <a:stretch>
            <a:fillRect/>
          </a:stretch>
        </p:blipFill>
        <p:spPr>
          <a:xfrm>
            <a:off x="858918" y="7058343"/>
            <a:ext cx="1003882" cy="975736"/>
          </a:xfrm>
          <a:prstGeom prst="rect">
            <a:avLst/>
          </a:prstGeom>
        </p:spPr>
      </p:pic>
      <p:sp>
        <p:nvSpPr>
          <p:cNvPr id="17" name="Metin kutusu 16"/>
          <p:cNvSpPr txBox="1"/>
          <p:nvPr/>
        </p:nvSpPr>
        <p:spPr>
          <a:xfrm>
            <a:off x="1846470" y="7203082"/>
            <a:ext cx="6528816" cy="830997"/>
          </a:xfrm>
          <a:prstGeom prst="rect">
            <a:avLst/>
          </a:prstGeom>
          <a:noFill/>
        </p:spPr>
        <p:txBody>
          <a:bodyPr wrap="square" rtlCol="0">
            <a:spAutoFit/>
          </a:bodyPr>
          <a:lstStyle/>
          <a:p>
            <a:r>
              <a:rPr lang="tr-TR" sz="2400" b="1" dirty="0" smtClean="0"/>
              <a:t>SAYISAL BÖLÜMDEN DAHA RAHAT MESLEK SAHİBİ OLACAĞINI DÜŞÜNMEK.</a:t>
            </a:r>
            <a:endParaRPr lang="tr-TR" sz="2400" b="1" dirty="0"/>
          </a:p>
        </p:txBody>
      </p:sp>
    </p:spTree>
    <p:extLst>
      <p:ext uri="{BB962C8B-B14F-4D97-AF65-F5344CB8AC3E}">
        <p14:creationId xmlns:p14="http://schemas.microsoft.com/office/powerpoint/2010/main" val="1753033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14332" y="1509850"/>
            <a:ext cx="5657193" cy="1260706"/>
          </a:xfrm>
          <a:prstGeom prst="rect">
            <a:avLst/>
          </a:prstGeom>
        </p:spPr>
      </p:pic>
      <p:sp>
        <p:nvSpPr>
          <p:cNvPr id="5" name="Metin kutusu 4"/>
          <p:cNvSpPr txBox="1"/>
          <p:nvPr/>
        </p:nvSpPr>
        <p:spPr>
          <a:xfrm>
            <a:off x="858918" y="1786260"/>
            <a:ext cx="5024055" cy="707886"/>
          </a:xfrm>
          <a:prstGeom prst="rect">
            <a:avLst/>
          </a:prstGeom>
          <a:noFill/>
        </p:spPr>
        <p:txBody>
          <a:bodyPr wrap="square" rtlCol="0">
            <a:spAutoFit/>
          </a:bodyPr>
          <a:lstStyle/>
          <a:p>
            <a:pPr algn="ctr"/>
            <a:r>
              <a:rPr lang="tr-TR" sz="2000" b="1" dirty="0" smtClean="0">
                <a:solidFill>
                  <a:schemeClr val="bg1"/>
                </a:solidFill>
              </a:rPr>
              <a:t>BUNLARIN DIŞINDA ALAN SEÇİMİ YAPILIRKEN YAPILAN HATALAR.</a:t>
            </a:r>
            <a:endParaRPr lang="tr-TR" sz="2000" b="1" dirty="0">
              <a:solidFill>
                <a:schemeClr val="bg1"/>
              </a:solidFill>
            </a:endParaRPr>
          </a:p>
        </p:txBody>
      </p:sp>
      <p:pic>
        <p:nvPicPr>
          <p:cNvPr id="6" name="Resim 5"/>
          <p:cNvPicPr>
            <a:picLocks noChangeAspect="1"/>
          </p:cNvPicPr>
          <p:nvPr/>
        </p:nvPicPr>
        <p:blipFill>
          <a:blip r:embed="rId3"/>
          <a:stretch>
            <a:fillRect/>
          </a:stretch>
        </p:blipFill>
        <p:spPr>
          <a:xfrm>
            <a:off x="6402350" y="668160"/>
            <a:ext cx="2441696" cy="1879128"/>
          </a:xfrm>
          <a:prstGeom prst="rect">
            <a:avLst/>
          </a:prstGeom>
        </p:spPr>
      </p:pic>
      <p:sp>
        <p:nvSpPr>
          <p:cNvPr id="11" name="Metin kutusu 10"/>
          <p:cNvSpPr txBox="1"/>
          <p:nvPr/>
        </p:nvSpPr>
        <p:spPr>
          <a:xfrm>
            <a:off x="1846470" y="3486608"/>
            <a:ext cx="6528816" cy="1200329"/>
          </a:xfrm>
          <a:prstGeom prst="rect">
            <a:avLst/>
          </a:prstGeom>
          <a:noFill/>
        </p:spPr>
        <p:txBody>
          <a:bodyPr wrap="square" rtlCol="0">
            <a:spAutoFit/>
          </a:bodyPr>
          <a:lstStyle/>
          <a:p>
            <a:r>
              <a:rPr lang="tr-TR" sz="2400" b="1" dirty="0" smtClean="0"/>
              <a:t>GELECEĞİN MESLEĞİ ARAYIŞI VE BU NEDENLE KENDİLERİNE UYGUN OLMAYAN MESLEKLERİ BELİRLEMEK.</a:t>
            </a:r>
            <a:endParaRPr lang="tr-TR" sz="2400" b="1" dirty="0"/>
          </a:p>
        </p:txBody>
      </p:sp>
      <p:sp>
        <p:nvSpPr>
          <p:cNvPr id="15" name="Metin kutusu 14"/>
          <p:cNvSpPr txBox="1"/>
          <p:nvPr/>
        </p:nvSpPr>
        <p:spPr>
          <a:xfrm>
            <a:off x="1846470" y="5114012"/>
            <a:ext cx="6528816" cy="830997"/>
          </a:xfrm>
          <a:prstGeom prst="rect">
            <a:avLst/>
          </a:prstGeom>
          <a:noFill/>
        </p:spPr>
        <p:txBody>
          <a:bodyPr wrap="square" rtlCol="0">
            <a:spAutoFit/>
          </a:bodyPr>
          <a:lstStyle/>
          <a:p>
            <a:r>
              <a:rPr lang="tr-TR" sz="2400" b="1" dirty="0" smtClean="0"/>
              <a:t>BU SÜREÇTE UZMAN KİŞİLERDEN DESTEK ALMAMAK</a:t>
            </a:r>
            <a:endParaRPr lang="tr-TR" sz="2400" b="1" dirty="0"/>
          </a:p>
        </p:txBody>
      </p:sp>
      <p:sp>
        <p:nvSpPr>
          <p:cNvPr id="17" name="Metin kutusu 16"/>
          <p:cNvSpPr txBox="1"/>
          <p:nvPr/>
        </p:nvSpPr>
        <p:spPr>
          <a:xfrm>
            <a:off x="1846470" y="6553413"/>
            <a:ext cx="6528816" cy="830997"/>
          </a:xfrm>
          <a:prstGeom prst="rect">
            <a:avLst/>
          </a:prstGeom>
          <a:noFill/>
        </p:spPr>
        <p:txBody>
          <a:bodyPr wrap="square" rtlCol="0">
            <a:spAutoFit/>
          </a:bodyPr>
          <a:lstStyle/>
          <a:p>
            <a:r>
              <a:rPr lang="tr-TR" sz="2400" b="1" dirty="0" smtClean="0"/>
              <a:t>YAKIN ARKADAŞLAR İÇİN ONLARLA İLE AYNI BÖLÜMÜ SEÇMEK</a:t>
            </a:r>
            <a:endParaRPr lang="tr-TR" sz="2400" b="1" dirty="0"/>
          </a:p>
        </p:txBody>
      </p:sp>
      <p:pic>
        <p:nvPicPr>
          <p:cNvPr id="2" name="Resim 1"/>
          <p:cNvPicPr>
            <a:picLocks noChangeAspect="1"/>
          </p:cNvPicPr>
          <p:nvPr/>
        </p:nvPicPr>
        <p:blipFill>
          <a:blip r:embed="rId4"/>
          <a:stretch>
            <a:fillRect/>
          </a:stretch>
        </p:blipFill>
        <p:spPr>
          <a:xfrm>
            <a:off x="779474" y="3339575"/>
            <a:ext cx="1066996" cy="1037080"/>
          </a:xfrm>
          <a:prstGeom prst="rect">
            <a:avLst/>
          </a:prstGeom>
        </p:spPr>
      </p:pic>
      <p:pic>
        <p:nvPicPr>
          <p:cNvPr id="3" name="Resim 2"/>
          <p:cNvPicPr>
            <a:picLocks noChangeAspect="1"/>
          </p:cNvPicPr>
          <p:nvPr/>
        </p:nvPicPr>
        <p:blipFill>
          <a:blip r:embed="rId5"/>
          <a:stretch>
            <a:fillRect/>
          </a:stretch>
        </p:blipFill>
        <p:spPr>
          <a:xfrm>
            <a:off x="797762" y="4945674"/>
            <a:ext cx="1048708" cy="1038720"/>
          </a:xfrm>
          <a:prstGeom prst="rect">
            <a:avLst/>
          </a:prstGeom>
        </p:spPr>
      </p:pic>
      <p:pic>
        <p:nvPicPr>
          <p:cNvPr id="7" name="Resim 6"/>
          <p:cNvPicPr>
            <a:picLocks noChangeAspect="1"/>
          </p:cNvPicPr>
          <p:nvPr/>
        </p:nvPicPr>
        <p:blipFill>
          <a:blip r:embed="rId6"/>
          <a:stretch>
            <a:fillRect/>
          </a:stretch>
        </p:blipFill>
        <p:spPr>
          <a:xfrm>
            <a:off x="858918" y="6336152"/>
            <a:ext cx="987552" cy="959863"/>
          </a:xfrm>
          <a:prstGeom prst="rect">
            <a:avLst/>
          </a:prstGeom>
        </p:spPr>
      </p:pic>
      <p:sp>
        <p:nvSpPr>
          <p:cNvPr id="8" name="Dikdörtgen 7"/>
          <p:cNvSpPr/>
          <p:nvPr/>
        </p:nvSpPr>
        <p:spPr>
          <a:xfrm>
            <a:off x="2487892" y="7688249"/>
            <a:ext cx="4131259" cy="369332"/>
          </a:xfrm>
          <a:prstGeom prst="rect">
            <a:avLst/>
          </a:prstGeom>
        </p:spPr>
        <p:txBody>
          <a:bodyPr wrap="none">
            <a:spAutoFit/>
          </a:bodyPr>
          <a:lstStyle/>
          <a:p>
            <a:pPr algn="ctr"/>
            <a:r>
              <a:rPr lang="tr-TR" b="1" dirty="0"/>
              <a:t>VB. YAPILAN HATALAR BULUNMAKTADIR.</a:t>
            </a:r>
          </a:p>
        </p:txBody>
      </p:sp>
    </p:spTree>
    <p:extLst>
      <p:ext uri="{BB962C8B-B14F-4D97-AF65-F5344CB8AC3E}">
        <p14:creationId xmlns:p14="http://schemas.microsoft.com/office/powerpoint/2010/main" val="2317762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SÜLEYMAN DEMİREL ÜNV. TIP FAKÜLTESİ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59743471"/>
              </p:ext>
            </p:extLst>
          </p:nvPr>
        </p:nvGraphicFramePr>
        <p:xfrm>
          <a:off x="743920" y="2045775"/>
          <a:ext cx="7636900" cy="6032772"/>
        </p:xfrm>
        <a:graphic>
          <a:graphicData uri="http://schemas.openxmlformats.org/drawingml/2006/table">
            <a:tbl>
              <a:tblPr/>
              <a:tblGrid>
                <a:gridCol w="2977271"/>
                <a:gridCol w="4659629"/>
              </a:tblGrid>
              <a:tr h="633640">
                <a:tc>
                  <a:txBody>
                    <a:bodyPr/>
                    <a:lstStyle/>
                    <a:p>
                      <a:pPr algn="ctr" fontAlgn="ctr"/>
                      <a:r>
                        <a:rPr lang="tr-TR" sz="1800" dirty="0">
                          <a:solidFill>
                            <a:srgbClr val="FFFFFF"/>
                          </a:solidFill>
                          <a:effectLst/>
                        </a:rPr>
                        <a:t/>
                      </a:r>
                      <a:br>
                        <a:rPr lang="tr-TR" sz="1800" dirty="0">
                          <a:solidFill>
                            <a:srgbClr val="FFFFFF"/>
                          </a:solidFill>
                          <a:effectLst/>
                        </a:rPr>
                      </a:br>
                      <a:endParaRPr lang="tr-TR"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algn="ctr" fontAlgn="ctr"/>
                      <a:r>
                        <a:rPr lang="tr-TR" sz="1800" dirty="0" smtClean="0">
                          <a:solidFill>
                            <a:srgbClr val="FFFFFF"/>
                          </a:solidFill>
                          <a:effectLst/>
                        </a:rPr>
                        <a:t>0,12 Katsayı ile</a:t>
                      </a:r>
                      <a:endParaRPr lang="pl-PL"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351228">
                <a:tc>
                  <a:txBody>
                    <a:bodyPr/>
                    <a:lstStyle/>
                    <a:p>
                      <a:pPr algn="l" fontAlgn="t"/>
                      <a:r>
                        <a:rPr lang="tr-TR" sz="1800" dirty="0">
                          <a:solidFill>
                            <a:srgbClr val="FFFFFF"/>
                          </a:solidFill>
                          <a:effectLst/>
                        </a:rPr>
                        <a:t>Ortalama OBP</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479,833</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51228">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210</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56598">
                <a:tc>
                  <a:txBody>
                    <a:bodyPr/>
                    <a:lstStyle/>
                    <a:p>
                      <a:pPr algn="l" fontAlgn="t"/>
                      <a:r>
                        <a:rPr lang="sv-SE" sz="1800" dirty="0">
                          <a:solidFill>
                            <a:srgbClr val="FFFFFF"/>
                          </a:solidFill>
                          <a:effectLst/>
                        </a:rPr>
                        <a:t>TYT Fen Bilimleri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17,9</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78544">
                <a:tc>
                  <a:txBody>
                    <a:bodyPr/>
                    <a:lstStyle/>
                    <a:p>
                      <a:pPr algn="l" fontAlgn="t"/>
                      <a:r>
                        <a:rPr lang="tr-TR" sz="1800" dirty="0">
                          <a:solidFill>
                            <a:srgbClr val="FFFFFF"/>
                          </a:solidFill>
                          <a:effectLst/>
                        </a:rPr>
                        <a:t>TYT Sosyal Bilimler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15,4</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78544">
                <a:tc>
                  <a:txBody>
                    <a:bodyPr/>
                    <a:lstStyle/>
                    <a:p>
                      <a:pPr algn="l" fontAlgn="t"/>
                      <a:r>
                        <a:rPr lang="da-DK" sz="1800">
                          <a:solidFill>
                            <a:srgbClr val="FFFFFF"/>
                          </a:solidFill>
                          <a:effectLst/>
                        </a:rPr>
                        <a:t>TYT Temel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34,9</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56598">
                <a:tc>
                  <a:txBody>
                    <a:bodyPr/>
                    <a:lstStyle/>
                    <a:p>
                      <a:pPr algn="l" fontAlgn="t"/>
                      <a:r>
                        <a:rPr lang="tr-TR" sz="1800">
                          <a:solidFill>
                            <a:srgbClr val="FFFFFF"/>
                          </a:solidFill>
                          <a:effectLst/>
                        </a:rPr>
                        <a:t>TYT Türkçe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32,5</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56598">
                <a:tc>
                  <a:txBody>
                    <a:bodyPr/>
                    <a:lstStyle/>
                    <a:p>
                      <a:pPr algn="l" fontAlgn="t"/>
                      <a:r>
                        <a:rPr lang="tr-TR" sz="1800">
                          <a:solidFill>
                            <a:srgbClr val="FFFFFF"/>
                          </a:solidFill>
                          <a:effectLst/>
                        </a:rPr>
                        <a:t>AYT Biyoloji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10,0</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56598">
                <a:tc>
                  <a:txBody>
                    <a:bodyPr/>
                    <a:lstStyle/>
                    <a:p>
                      <a:pPr algn="l" fontAlgn="t"/>
                      <a:r>
                        <a:rPr lang="tr-TR" sz="1800">
                          <a:solidFill>
                            <a:srgbClr val="FFFFFF"/>
                          </a:solidFill>
                          <a:effectLst/>
                        </a:rPr>
                        <a:t>AYT Fizik (14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12,7</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56598">
                <a:tc>
                  <a:txBody>
                    <a:bodyPr/>
                    <a:lstStyle/>
                    <a:p>
                      <a:pPr algn="l" fontAlgn="t"/>
                      <a:r>
                        <a:rPr lang="tr-TR" sz="1800">
                          <a:solidFill>
                            <a:srgbClr val="FFFFFF"/>
                          </a:solidFill>
                          <a:effectLst/>
                        </a:rPr>
                        <a:t>AYT Kimya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11,4</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56598">
                <a:tc>
                  <a:txBody>
                    <a:bodyPr/>
                    <a:lstStyle/>
                    <a:p>
                      <a:pPr algn="l" fontAlgn="t"/>
                      <a:r>
                        <a:rPr lang="tr-TR" sz="1800">
                          <a:solidFill>
                            <a:srgbClr val="FFFFFF"/>
                          </a:solidFill>
                          <a:effectLst/>
                        </a:rPr>
                        <a:t>AYT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35,6</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112986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AFYONKARAHİSAR SAĞLIK BİLİMLERİ ÜNV. ECZACILIK</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12447525"/>
              </p:ext>
            </p:extLst>
          </p:nvPr>
        </p:nvGraphicFramePr>
        <p:xfrm>
          <a:off x="618718" y="2218639"/>
          <a:ext cx="7533390" cy="6002927"/>
        </p:xfrm>
        <a:graphic>
          <a:graphicData uri="http://schemas.openxmlformats.org/drawingml/2006/table">
            <a:tbl>
              <a:tblPr/>
              <a:tblGrid>
                <a:gridCol w="3766695"/>
                <a:gridCol w="3766695"/>
              </a:tblGrid>
              <a:tr h="676331">
                <a:tc>
                  <a:txBody>
                    <a:bodyPr/>
                    <a:lstStyle/>
                    <a:p>
                      <a:pPr algn="ctr" fontAlgn="ctr"/>
                      <a:r>
                        <a:rPr lang="tr-TR" sz="1800" dirty="0">
                          <a:solidFill>
                            <a:srgbClr val="FFFFFF"/>
                          </a:solidFill>
                          <a:effectLst/>
                        </a:rPr>
                        <a:t/>
                      </a:r>
                      <a:br>
                        <a:rPr lang="tr-TR" sz="1800" dirty="0">
                          <a:solidFill>
                            <a:srgbClr val="FFFFFF"/>
                          </a:solidFill>
                          <a:effectLst/>
                        </a:rPr>
                      </a:br>
                      <a:endParaRPr lang="tr-TR"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algn="ctr" fontAlgn="ctr"/>
                      <a:r>
                        <a:rPr lang="tr-TR" sz="1800" dirty="0" smtClean="0">
                          <a:solidFill>
                            <a:srgbClr val="FFFFFF"/>
                          </a:solidFill>
                          <a:effectLst/>
                        </a:rPr>
                        <a:t>0,12 Katsayı ile</a:t>
                      </a:r>
                      <a:endParaRPr lang="pl-PL"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374892">
                <a:tc>
                  <a:txBody>
                    <a:bodyPr/>
                    <a:lstStyle/>
                    <a:p>
                      <a:pPr algn="l" fontAlgn="t"/>
                      <a:r>
                        <a:rPr lang="tr-TR" sz="1800" dirty="0">
                          <a:solidFill>
                            <a:srgbClr val="FFFFFF"/>
                          </a:solidFill>
                          <a:effectLst/>
                        </a:rPr>
                        <a:t>Ortalama OBP</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467,013</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74892">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72</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42393">
                <a:tc>
                  <a:txBody>
                    <a:bodyPr/>
                    <a:lstStyle/>
                    <a:p>
                      <a:pPr algn="l" fontAlgn="t"/>
                      <a:r>
                        <a:rPr lang="sv-SE" sz="1800" dirty="0">
                          <a:solidFill>
                            <a:srgbClr val="FFFFFF"/>
                          </a:solidFill>
                          <a:effectLst/>
                        </a:rPr>
                        <a:t>TYT Fen Bilimleri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15,2</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61227">
                <a:tc>
                  <a:txBody>
                    <a:bodyPr/>
                    <a:lstStyle/>
                    <a:p>
                      <a:pPr algn="l" fontAlgn="t"/>
                      <a:r>
                        <a:rPr lang="tr-TR" sz="1800" dirty="0">
                          <a:solidFill>
                            <a:srgbClr val="FFFFFF"/>
                          </a:solidFill>
                          <a:effectLst/>
                        </a:rPr>
                        <a:t>TYT Sosyal Bilimler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13,1</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61227">
                <a:tc>
                  <a:txBody>
                    <a:bodyPr/>
                    <a:lstStyle/>
                    <a:p>
                      <a:pPr algn="l" fontAlgn="t"/>
                      <a:r>
                        <a:rPr lang="da-DK" sz="1800">
                          <a:solidFill>
                            <a:srgbClr val="FFFFFF"/>
                          </a:solidFill>
                          <a:effectLst/>
                        </a:rPr>
                        <a:t>TYT Temel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28,6</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42393">
                <a:tc>
                  <a:txBody>
                    <a:bodyPr/>
                    <a:lstStyle/>
                    <a:p>
                      <a:pPr algn="l" fontAlgn="t"/>
                      <a:r>
                        <a:rPr lang="tr-TR" sz="1800">
                          <a:solidFill>
                            <a:srgbClr val="FFFFFF"/>
                          </a:solidFill>
                          <a:effectLst/>
                        </a:rPr>
                        <a:t>TYT Türkçe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29,8</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42393">
                <a:tc>
                  <a:txBody>
                    <a:bodyPr/>
                    <a:lstStyle/>
                    <a:p>
                      <a:pPr algn="l" fontAlgn="t"/>
                      <a:r>
                        <a:rPr lang="tr-TR" sz="1800">
                          <a:solidFill>
                            <a:srgbClr val="FFFFFF"/>
                          </a:solidFill>
                          <a:effectLst/>
                        </a:rPr>
                        <a:t>AYT Biyoloji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8,4</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2393">
                <a:tc>
                  <a:txBody>
                    <a:bodyPr/>
                    <a:lstStyle/>
                    <a:p>
                      <a:pPr algn="l" fontAlgn="t"/>
                      <a:r>
                        <a:rPr lang="tr-TR" sz="1800">
                          <a:solidFill>
                            <a:srgbClr val="FFFFFF"/>
                          </a:solidFill>
                          <a:effectLst/>
                        </a:rPr>
                        <a:t>AYT Fizik (14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11,2</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2393">
                <a:tc>
                  <a:txBody>
                    <a:bodyPr/>
                    <a:lstStyle/>
                    <a:p>
                      <a:pPr algn="l" fontAlgn="t"/>
                      <a:r>
                        <a:rPr lang="tr-TR" sz="1800">
                          <a:solidFill>
                            <a:srgbClr val="FFFFFF"/>
                          </a:solidFill>
                          <a:effectLst/>
                        </a:rPr>
                        <a:t>AYT Kimya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9,5</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2393">
                <a:tc>
                  <a:txBody>
                    <a:bodyPr/>
                    <a:lstStyle/>
                    <a:p>
                      <a:pPr algn="l" fontAlgn="t"/>
                      <a:r>
                        <a:rPr lang="tr-TR" sz="1800">
                          <a:solidFill>
                            <a:srgbClr val="FFFFFF"/>
                          </a:solidFill>
                          <a:effectLst/>
                        </a:rPr>
                        <a:t>AYT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29,7</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2268137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SÜLEYMAN DEMİREL ÜNV. DİŞ HEKİMLİĞİ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55088992"/>
              </p:ext>
            </p:extLst>
          </p:nvPr>
        </p:nvGraphicFramePr>
        <p:xfrm>
          <a:off x="929291" y="2218639"/>
          <a:ext cx="7140956" cy="6134228"/>
        </p:xfrm>
        <a:graphic>
          <a:graphicData uri="http://schemas.openxmlformats.org/drawingml/2006/table">
            <a:tbl>
              <a:tblPr/>
              <a:tblGrid>
                <a:gridCol w="3570478"/>
                <a:gridCol w="3570478"/>
              </a:tblGrid>
              <a:tr h="651946">
                <a:tc>
                  <a:txBody>
                    <a:bodyPr/>
                    <a:lstStyle/>
                    <a:p>
                      <a:pPr algn="ctr" fontAlgn="ctr"/>
                      <a:r>
                        <a:rPr lang="tr-TR" sz="1800" dirty="0">
                          <a:solidFill>
                            <a:srgbClr val="FFFFFF"/>
                          </a:solidFill>
                          <a:effectLst/>
                        </a:rPr>
                        <a:t/>
                      </a:r>
                      <a:br>
                        <a:rPr lang="tr-TR" sz="1800" dirty="0">
                          <a:solidFill>
                            <a:srgbClr val="FFFFFF"/>
                          </a:solidFill>
                          <a:effectLst/>
                        </a:rPr>
                      </a:br>
                      <a:endParaRPr lang="tr-TR"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endParaRPr lang="tr-TR" sz="1800" dirty="0" smtClean="0">
                        <a:solidFill>
                          <a:srgbClr val="FFFFFF"/>
                        </a:solidFill>
                        <a:effectLst/>
                      </a:endParaRPr>
                    </a:p>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303746">
                <a:tc>
                  <a:txBody>
                    <a:bodyPr/>
                    <a:lstStyle/>
                    <a:p>
                      <a:pPr algn="l" fontAlgn="t"/>
                      <a:r>
                        <a:rPr lang="tr-TR" sz="1800" dirty="0">
                          <a:solidFill>
                            <a:srgbClr val="FFFFFF"/>
                          </a:solidFill>
                          <a:effectLst/>
                        </a:rPr>
                        <a:t>Ortalama OBP</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474,720</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03746">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120</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40649">
                <a:tc>
                  <a:txBody>
                    <a:bodyPr/>
                    <a:lstStyle/>
                    <a:p>
                      <a:pPr algn="l" fontAlgn="t"/>
                      <a:r>
                        <a:rPr lang="sv-SE" sz="1800" dirty="0">
                          <a:solidFill>
                            <a:srgbClr val="FFFFFF"/>
                          </a:solidFill>
                          <a:effectLst/>
                        </a:rPr>
                        <a:t>TYT Fen Bilimleri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16,3</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59101">
                <a:tc>
                  <a:txBody>
                    <a:bodyPr/>
                    <a:lstStyle/>
                    <a:p>
                      <a:pPr algn="l" fontAlgn="t"/>
                      <a:r>
                        <a:rPr lang="tr-TR" sz="1800">
                          <a:solidFill>
                            <a:srgbClr val="FFFFFF"/>
                          </a:solidFill>
                          <a:effectLst/>
                        </a:rPr>
                        <a:t>TYT Sosyal Bilimler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14,0</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59101">
                <a:tc>
                  <a:txBody>
                    <a:bodyPr/>
                    <a:lstStyle/>
                    <a:p>
                      <a:pPr algn="l" fontAlgn="t"/>
                      <a:r>
                        <a:rPr lang="da-DK" sz="1800" dirty="0">
                          <a:solidFill>
                            <a:srgbClr val="FFFFFF"/>
                          </a:solidFill>
                          <a:effectLst/>
                        </a:rPr>
                        <a:t>TYT Temel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32,1</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40649">
                <a:tc>
                  <a:txBody>
                    <a:bodyPr/>
                    <a:lstStyle/>
                    <a:p>
                      <a:pPr algn="l" fontAlgn="t"/>
                      <a:r>
                        <a:rPr lang="tr-TR" sz="1800">
                          <a:solidFill>
                            <a:srgbClr val="FFFFFF"/>
                          </a:solidFill>
                          <a:effectLst/>
                        </a:rPr>
                        <a:t>TYT Türkçe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31,2</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40649">
                <a:tc>
                  <a:txBody>
                    <a:bodyPr/>
                    <a:lstStyle/>
                    <a:p>
                      <a:pPr algn="l" fontAlgn="t"/>
                      <a:r>
                        <a:rPr lang="tr-TR" sz="1800">
                          <a:solidFill>
                            <a:srgbClr val="FFFFFF"/>
                          </a:solidFill>
                          <a:effectLst/>
                        </a:rPr>
                        <a:t>AYT Biyoloji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8,8</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0649">
                <a:tc>
                  <a:txBody>
                    <a:bodyPr/>
                    <a:lstStyle/>
                    <a:p>
                      <a:pPr algn="l" fontAlgn="t"/>
                      <a:r>
                        <a:rPr lang="tr-TR" sz="1800">
                          <a:solidFill>
                            <a:srgbClr val="FFFFFF"/>
                          </a:solidFill>
                          <a:effectLst/>
                        </a:rPr>
                        <a:t>AYT Fizik (14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11,6</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0649">
                <a:tc>
                  <a:txBody>
                    <a:bodyPr/>
                    <a:lstStyle/>
                    <a:p>
                      <a:pPr algn="l" fontAlgn="t"/>
                      <a:r>
                        <a:rPr lang="tr-TR" sz="1800">
                          <a:solidFill>
                            <a:srgbClr val="FFFFFF"/>
                          </a:solidFill>
                          <a:effectLst/>
                        </a:rPr>
                        <a:t>AYT Kimya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10,5</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0649">
                <a:tc>
                  <a:txBody>
                    <a:bodyPr/>
                    <a:lstStyle/>
                    <a:p>
                      <a:pPr algn="l" fontAlgn="t"/>
                      <a:r>
                        <a:rPr lang="tr-TR" sz="1800">
                          <a:solidFill>
                            <a:srgbClr val="FFFFFF"/>
                          </a:solidFill>
                          <a:effectLst/>
                        </a:rPr>
                        <a:t>AYT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32,9</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522058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SÜLEYMAN DEMİREL ÜNV. BİLGİSAYAR MÜHENDİSLİĞİ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9630424"/>
              </p:ext>
            </p:extLst>
          </p:nvPr>
        </p:nvGraphicFramePr>
        <p:xfrm>
          <a:off x="618717" y="2261735"/>
          <a:ext cx="7762102" cy="5859908"/>
        </p:xfrm>
        <a:graphic>
          <a:graphicData uri="http://schemas.openxmlformats.org/drawingml/2006/table">
            <a:tbl>
              <a:tblPr/>
              <a:tblGrid>
                <a:gridCol w="3881051"/>
                <a:gridCol w="3881051"/>
              </a:tblGrid>
              <a:tr h="540649">
                <a:tc>
                  <a:txBody>
                    <a:bodyPr/>
                    <a:lstStyle/>
                    <a:p>
                      <a:pPr algn="ctr" fontAlgn="ctr"/>
                      <a:r>
                        <a:rPr lang="tr-TR" sz="1800" dirty="0">
                          <a:solidFill>
                            <a:srgbClr val="FFFFFF"/>
                          </a:solidFill>
                          <a:effectLst/>
                        </a:rPr>
                        <a:t/>
                      </a:r>
                      <a:br>
                        <a:rPr lang="tr-TR" sz="1800" dirty="0">
                          <a:solidFill>
                            <a:srgbClr val="FFFFFF"/>
                          </a:solidFill>
                          <a:effectLst/>
                        </a:rPr>
                      </a:br>
                      <a:endParaRPr lang="tr-TR"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algn="ctr" fontAlgn="ctr"/>
                      <a:r>
                        <a:rPr lang="tr-TR" sz="1800" dirty="0" smtClean="0">
                          <a:solidFill>
                            <a:srgbClr val="FFFFFF"/>
                          </a:solidFill>
                          <a:effectLst/>
                        </a:rPr>
                        <a:t>0,12 Katsayı ile</a:t>
                      </a:r>
                      <a:endParaRPr lang="pl-PL"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303746">
                <a:tc>
                  <a:txBody>
                    <a:bodyPr/>
                    <a:lstStyle/>
                    <a:p>
                      <a:pPr algn="l" fontAlgn="t"/>
                      <a:r>
                        <a:rPr lang="tr-TR" sz="1800" dirty="0">
                          <a:solidFill>
                            <a:srgbClr val="FFFFFF"/>
                          </a:solidFill>
                          <a:effectLst/>
                        </a:rPr>
                        <a:t>Ortalama OBP</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458,746</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03746">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80</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40649">
                <a:tc>
                  <a:txBody>
                    <a:bodyPr/>
                    <a:lstStyle/>
                    <a:p>
                      <a:pPr algn="l" fontAlgn="t"/>
                      <a:r>
                        <a:rPr lang="sv-SE" sz="1800" dirty="0">
                          <a:solidFill>
                            <a:srgbClr val="FFFFFF"/>
                          </a:solidFill>
                          <a:effectLst/>
                        </a:rPr>
                        <a:t>TYT Fen Bilimleri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15,1</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59101">
                <a:tc>
                  <a:txBody>
                    <a:bodyPr/>
                    <a:lstStyle/>
                    <a:p>
                      <a:pPr algn="l" fontAlgn="t"/>
                      <a:r>
                        <a:rPr lang="tr-TR" sz="1800" dirty="0">
                          <a:solidFill>
                            <a:srgbClr val="FFFFFF"/>
                          </a:solidFill>
                          <a:effectLst/>
                        </a:rPr>
                        <a:t>TYT Sosyal Bilimler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12,9</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59101">
                <a:tc>
                  <a:txBody>
                    <a:bodyPr/>
                    <a:lstStyle/>
                    <a:p>
                      <a:pPr algn="l" fontAlgn="t"/>
                      <a:r>
                        <a:rPr lang="da-DK" sz="1800">
                          <a:solidFill>
                            <a:srgbClr val="FFFFFF"/>
                          </a:solidFill>
                          <a:effectLst/>
                        </a:rPr>
                        <a:t>TYT Temel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28,8</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40649">
                <a:tc>
                  <a:txBody>
                    <a:bodyPr/>
                    <a:lstStyle/>
                    <a:p>
                      <a:pPr algn="l" fontAlgn="t"/>
                      <a:r>
                        <a:rPr lang="tr-TR" sz="1800">
                          <a:solidFill>
                            <a:srgbClr val="FFFFFF"/>
                          </a:solidFill>
                          <a:effectLst/>
                        </a:rPr>
                        <a:t>TYT Türkçe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29,3</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40649">
                <a:tc>
                  <a:txBody>
                    <a:bodyPr/>
                    <a:lstStyle/>
                    <a:p>
                      <a:pPr algn="l" fontAlgn="t"/>
                      <a:r>
                        <a:rPr lang="tr-TR" sz="1800">
                          <a:solidFill>
                            <a:srgbClr val="FFFFFF"/>
                          </a:solidFill>
                          <a:effectLst/>
                        </a:rPr>
                        <a:t>AYT Biyoloji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8,2</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0649">
                <a:tc>
                  <a:txBody>
                    <a:bodyPr/>
                    <a:lstStyle/>
                    <a:p>
                      <a:pPr algn="l" fontAlgn="t"/>
                      <a:r>
                        <a:rPr lang="tr-TR" sz="1800">
                          <a:solidFill>
                            <a:srgbClr val="FFFFFF"/>
                          </a:solidFill>
                          <a:effectLst/>
                        </a:rPr>
                        <a:t>AYT Fizik (14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10,4</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0649">
                <a:tc>
                  <a:txBody>
                    <a:bodyPr/>
                    <a:lstStyle/>
                    <a:p>
                      <a:pPr algn="l" fontAlgn="t"/>
                      <a:r>
                        <a:rPr lang="tr-TR" sz="1800">
                          <a:solidFill>
                            <a:srgbClr val="FFFFFF"/>
                          </a:solidFill>
                          <a:effectLst/>
                        </a:rPr>
                        <a:t>AYT Kimya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9,1</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0649">
                <a:tc>
                  <a:txBody>
                    <a:bodyPr/>
                    <a:lstStyle/>
                    <a:p>
                      <a:pPr algn="l" fontAlgn="t"/>
                      <a:r>
                        <a:rPr lang="tr-TR" sz="1800">
                          <a:solidFill>
                            <a:srgbClr val="FFFFFF"/>
                          </a:solidFill>
                          <a:effectLst/>
                        </a:rPr>
                        <a:t>AYT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27,9</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3833603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SÜLEYMAN DEMİREL ÜNV. ELEKTRİK-ELEKTRONİK MÜH.</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30486416"/>
              </p:ext>
            </p:extLst>
          </p:nvPr>
        </p:nvGraphicFramePr>
        <p:xfrm>
          <a:off x="618718" y="2261735"/>
          <a:ext cx="7762102" cy="5859908"/>
        </p:xfrm>
        <a:graphic>
          <a:graphicData uri="http://schemas.openxmlformats.org/drawingml/2006/table">
            <a:tbl>
              <a:tblPr/>
              <a:tblGrid>
                <a:gridCol w="3881051"/>
                <a:gridCol w="3881051"/>
              </a:tblGrid>
              <a:tr h="540649">
                <a:tc>
                  <a:txBody>
                    <a:bodyPr/>
                    <a:lstStyle/>
                    <a:p>
                      <a:pPr algn="ctr" fontAlgn="ctr"/>
                      <a:r>
                        <a:rPr lang="tr-TR" sz="1800" dirty="0">
                          <a:solidFill>
                            <a:srgbClr val="FFFFFF"/>
                          </a:solidFill>
                          <a:effectLst/>
                        </a:rPr>
                        <a:t/>
                      </a:r>
                      <a:br>
                        <a:rPr lang="tr-TR" sz="1800" dirty="0">
                          <a:solidFill>
                            <a:srgbClr val="FFFFFF"/>
                          </a:solidFill>
                          <a:effectLst/>
                        </a:rPr>
                      </a:br>
                      <a:endParaRPr lang="tr-TR"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algn="ctr" fontAlgn="ctr"/>
                      <a:r>
                        <a:rPr lang="tr-TR" sz="1800" dirty="0" smtClean="0">
                          <a:solidFill>
                            <a:srgbClr val="FFFFFF"/>
                          </a:solidFill>
                          <a:effectLst/>
                        </a:rPr>
                        <a:t>0,12 Katsayı ile</a:t>
                      </a:r>
                      <a:endParaRPr lang="pl-PL" sz="1800" dirty="0">
                        <a:solidFill>
                          <a:srgbClr val="FFFFFF"/>
                        </a:solidFill>
                        <a:effectLst/>
                      </a:endParaRPr>
                    </a:p>
                  </a:txBody>
                  <a:tcPr marL="33422" marR="33422" marT="33422" marB="3342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303746">
                <a:tc>
                  <a:txBody>
                    <a:bodyPr/>
                    <a:lstStyle/>
                    <a:p>
                      <a:pPr algn="l" fontAlgn="t"/>
                      <a:r>
                        <a:rPr lang="tr-TR" sz="1800" dirty="0">
                          <a:solidFill>
                            <a:srgbClr val="FFFFFF"/>
                          </a:solidFill>
                          <a:effectLst/>
                        </a:rPr>
                        <a:t>Ortalama OBP</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440,837</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03746">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81</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40649">
                <a:tc>
                  <a:txBody>
                    <a:bodyPr/>
                    <a:lstStyle/>
                    <a:p>
                      <a:pPr algn="l" fontAlgn="t"/>
                      <a:r>
                        <a:rPr lang="sv-SE" sz="1800" dirty="0">
                          <a:solidFill>
                            <a:srgbClr val="FFFFFF"/>
                          </a:solidFill>
                          <a:effectLst/>
                        </a:rPr>
                        <a:t>TYT Fen Bilimleri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12,4</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59101">
                <a:tc>
                  <a:txBody>
                    <a:bodyPr/>
                    <a:lstStyle/>
                    <a:p>
                      <a:pPr algn="l" fontAlgn="t"/>
                      <a:r>
                        <a:rPr lang="tr-TR" sz="1800" dirty="0">
                          <a:solidFill>
                            <a:srgbClr val="FFFFFF"/>
                          </a:solidFill>
                          <a:effectLst/>
                        </a:rPr>
                        <a:t>TYT Sosyal Bilimler (20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11,9</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59101">
                <a:tc>
                  <a:txBody>
                    <a:bodyPr/>
                    <a:lstStyle/>
                    <a:p>
                      <a:pPr algn="l" fontAlgn="t"/>
                      <a:r>
                        <a:rPr lang="da-DK" sz="1800">
                          <a:solidFill>
                            <a:srgbClr val="FFFFFF"/>
                          </a:solidFill>
                          <a:effectLst/>
                        </a:rPr>
                        <a:t>TYT Temel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21,6</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40649">
                <a:tc>
                  <a:txBody>
                    <a:bodyPr/>
                    <a:lstStyle/>
                    <a:p>
                      <a:pPr algn="l" fontAlgn="t"/>
                      <a:r>
                        <a:rPr lang="tr-TR" sz="1800">
                          <a:solidFill>
                            <a:srgbClr val="FFFFFF"/>
                          </a:solidFill>
                          <a:effectLst/>
                        </a:rPr>
                        <a:t>TYT Türkçe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25,9</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40649">
                <a:tc>
                  <a:txBody>
                    <a:bodyPr/>
                    <a:lstStyle/>
                    <a:p>
                      <a:pPr algn="l" fontAlgn="t"/>
                      <a:r>
                        <a:rPr lang="tr-TR" sz="1800">
                          <a:solidFill>
                            <a:srgbClr val="FFFFFF"/>
                          </a:solidFill>
                          <a:effectLst/>
                        </a:rPr>
                        <a:t>AYT Biyoloji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5,9</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0649">
                <a:tc>
                  <a:txBody>
                    <a:bodyPr/>
                    <a:lstStyle/>
                    <a:p>
                      <a:pPr algn="l" fontAlgn="t"/>
                      <a:r>
                        <a:rPr lang="tr-TR" sz="1800">
                          <a:solidFill>
                            <a:srgbClr val="FFFFFF"/>
                          </a:solidFill>
                          <a:effectLst/>
                        </a:rPr>
                        <a:t>AYT Fizik (14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8,0</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0649">
                <a:tc>
                  <a:txBody>
                    <a:bodyPr/>
                    <a:lstStyle/>
                    <a:p>
                      <a:pPr algn="l" fontAlgn="t"/>
                      <a:r>
                        <a:rPr lang="tr-TR" sz="1800">
                          <a:solidFill>
                            <a:srgbClr val="FFFFFF"/>
                          </a:solidFill>
                          <a:effectLst/>
                        </a:rPr>
                        <a:t>AYT Kimya (13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6,8</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40649">
                <a:tc>
                  <a:txBody>
                    <a:bodyPr/>
                    <a:lstStyle/>
                    <a:p>
                      <a:pPr algn="l" fontAlgn="t"/>
                      <a:r>
                        <a:rPr lang="tr-TR" sz="1800">
                          <a:solidFill>
                            <a:srgbClr val="FFFFFF"/>
                          </a:solidFill>
                          <a:effectLst/>
                        </a:rPr>
                        <a:t>AYT Matematik (40 soruda)</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20,0</a:t>
                      </a:r>
                    </a:p>
                  </a:txBody>
                  <a:tcPr marL="33422" marR="33422" marT="33422" marB="3342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3369459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SÜLEYMAN DEMİREL ÜNV. İLKÖĞRETİM MATEMATİK ÖĞRT.</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34205139"/>
              </p:ext>
            </p:extLst>
          </p:nvPr>
        </p:nvGraphicFramePr>
        <p:xfrm>
          <a:off x="618718" y="2375867"/>
          <a:ext cx="7762102" cy="5818686"/>
        </p:xfrm>
        <a:graphic>
          <a:graphicData uri="http://schemas.openxmlformats.org/drawingml/2006/table">
            <a:tbl>
              <a:tblPr/>
              <a:tblGrid>
                <a:gridCol w="3881051"/>
                <a:gridCol w="3881051"/>
              </a:tblGrid>
              <a:tr h="413828">
                <a:tc>
                  <a:txBody>
                    <a:bodyPr/>
                    <a:lstStyle/>
                    <a:p>
                      <a:pPr algn="ctr" fontAlgn="ctr"/>
                      <a:endParaRPr lang="tr-TR" sz="2000" dirty="0">
                        <a:solidFill>
                          <a:srgbClr val="FFFFFF"/>
                        </a:solidFill>
                        <a:effectLst/>
                      </a:endParaRPr>
                    </a:p>
                  </a:txBody>
                  <a:tcPr marL="34130" marR="34130" marT="34130" marB="34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2000" dirty="0" smtClean="0">
                          <a:solidFill>
                            <a:srgbClr val="FFFFFF"/>
                          </a:solidFill>
                          <a:effectLst/>
                        </a:rPr>
                        <a:t>0,12 Katsayı ile</a:t>
                      </a:r>
                    </a:p>
                  </a:txBody>
                  <a:tcPr marL="34130" marR="34130" marT="34130" marB="34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310180">
                <a:tc>
                  <a:txBody>
                    <a:bodyPr/>
                    <a:lstStyle/>
                    <a:p>
                      <a:pPr algn="l" fontAlgn="t"/>
                      <a:r>
                        <a:rPr lang="tr-TR" sz="2000" dirty="0">
                          <a:solidFill>
                            <a:srgbClr val="FFFFFF"/>
                          </a:solidFill>
                          <a:effectLst/>
                        </a:rPr>
                        <a:t>Ortalama OBP</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a:effectLst/>
                        </a:rPr>
                        <a:t>468,803</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10180">
                <a:tc>
                  <a:txBody>
                    <a:bodyPr/>
                    <a:lstStyle/>
                    <a:p>
                      <a:pPr algn="l" fontAlgn="t"/>
                      <a:r>
                        <a:rPr lang="tr-TR" sz="2000" dirty="0" err="1">
                          <a:solidFill>
                            <a:srgbClr val="FFFFFF"/>
                          </a:solidFill>
                          <a:effectLst/>
                        </a:rPr>
                        <a:t>Yerlesen</a:t>
                      </a:r>
                      <a:endParaRPr lang="tr-TR" sz="2000" dirty="0">
                        <a:solidFill>
                          <a:srgbClr val="FFFFFF"/>
                        </a:solidFill>
                        <a:effectLst/>
                      </a:endParaRP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a:effectLst/>
                        </a:rPr>
                        <a:t>50</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52102">
                <a:tc>
                  <a:txBody>
                    <a:bodyPr/>
                    <a:lstStyle/>
                    <a:p>
                      <a:pPr algn="l" fontAlgn="t"/>
                      <a:r>
                        <a:rPr lang="sv-SE" sz="2000" dirty="0">
                          <a:solidFill>
                            <a:srgbClr val="FFFFFF"/>
                          </a:solidFill>
                          <a:effectLst/>
                        </a:rPr>
                        <a:t>TYT Fen Bilimleri (20 soruda)</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b="1" dirty="0">
                          <a:effectLst/>
                        </a:rPr>
                        <a:t>14,4</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73063">
                <a:tc>
                  <a:txBody>
                    <a:bodyPr/>
                    <a:lstStyle/>
                    <a:p>
                      <a:pPr algn="l" fontAlgn="t"/>
                      <a:r>
                        <a:rPr lang="tr-TR" sz="2000" dirty="0">
                          <a:solidFill>
                            <a:srgbClr val="FFFFFF"/>
                          </a:solidFill>
                          <a:effectLst/>
                        </a:rPr>
                        <a:t>TYT Sosyal Bilimler (20 soruda)</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b="1" dirty="0">
                          <a:effectLst/>
                        </a:rPr>
                        <a:t>12,0</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673063">
                <a:tc>
                  <a:txBody>
                    <a:bodyPr/>
                    <a:lstStyle/>
                    <a:p>
                      <a:pPr algn="l" fontAlgn="t"/>
                      <a:r>
                        <a:rPr lang="da-DK" sz="2000" dirty="0">
                          <a:solidFill>
                            <a:srgbClr val="FFFFFF"/>
                          </a:solidFill>
                          <a:effectLst/>
                        </a:rPr>
                        <a:t>TYT Temel Matematik (40 soruda)</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b="1" dirty="0">
                          <a:effectLst/>
                        </a:rPr>
                        <a:t>26,4</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52102">
                <a:tc>
                  <a:txBody>
                    <a:bodyPr/>
                    <a:lstStyle/>
                    <a:p>
                      <a:pPr algn="l" fontAlgn="t"/>
                      <a:r>
                        <a:rPr lang="tr-TR" sz="2000">
                          <a:solidFill>
                            <a:srgbClr val="FFFFFF"/>
                          </a:solidFill>
                          <a:effectLst/>
                        </a:rPr>
                        <a:t>TYT Türkçe (40 soruda)</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b="1" dirty="0">
                          <a:effectLst/>
                        </a:rPr>
                        <a:t>29,3</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tr>
              <a:tr h="552102">
                <a:tc>
                  <a:txBody>
                    <a:bodyPr/>
                    <a:lstStyle/>
                    <a:p>
                      <a:pPr algn="l" fontAlgn="t"/>
                      <a:r>
                        <a:rPr lang="tr-TR" sz="2000">
                          <a:solidFill>
                            <a:srgbClr val="FFFFFF"/>
                          </a:solidFill>
                          <a:effectLst/>
                        </a:rPr>
                        <a:t>AYT Biyoloji (13 soruda)</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b="1" dirty="0">
                          <a:solidFill>
                            <a:schemeClr val="tx1"/>
                          </a:solidFill>
                          <a:effectLst/>
                        </a:rPr>
                        <a:t>7,5</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52102">
                <a:tc>
                  <a:txBody>
                    <a:bodyPr/>
                    <a:lstStyle/>
                    <a:p>
                      <a:pPr algn="l" fontAlgn="t"/>
                      <a:r>
                        <a:rPr lang="tr-TR" sz="2000">
                          <a:solidFill>
                            <a:srgbClr val="FFFFFF"/>
                          </a:solidFill>
                          <a:effectLst/>
                        </a:rPr>
                        <a:t>AYT Fizik (14 soruda)</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b="1" dirty="0">
                          <a:solidFill>
                            <a:schemeClr val="tx1"/>
                          </a:solidFill>
                          <a:effectLst/>
                        </a:rPr>
                        <a:t>9,0</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52102">
                <a:tc>
                  <a:txBody>
                    <a:bodyPr/>
                    <a:lstStyle/>
                    <a:p>
                      <a:pPr algn="l" fontAlgn="t"/>
                      <a:r>
                        <a:rPr lang="tr-TR" sz="2000">
                          <a:solidFill>
                            <a:srgbClr val="FFFFFF"/>
                          </a:solidFill>
                          <a:effectLst/>
                        </a:rPr>
                        <a:t>AYT Kimya (13 soruda)</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b="1" dirty="0">
                          <a:solidFill>
                            <a:schemeClr val="tx1"/>
                          </a:solidFill>
                          <a:effectLst/>
                        </a:rPr>
                        <a:t>8,5</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r h="552102">
                <a:tc>
                  <a:txBody>
                    <a:bodyPr/>
                    <a:lstStyle/>
                    <a:p>
                      <a:pPr algn="l" fontAlgn="t"/>
                      <a:r>
                        <a:rPr lang="tr-TR" sz="2000">
                          <a:solidFill>
                            <a:srgbClr val="FFFFFF"/>
                          </a:solidFill>
                          <a:effectLst/>
                        </a:rPr>
                        <a:t>AYT Matematik (40 soruda)</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2000" b="1" dirty="0">
                          <a:solidFill>
                            <a:schemeClr val="tx1"/>
                          </a:solidFill>
                          <a:effectLst/>
                        </a:rPr>
                        <a:t>25,8</a:t>
                      </a:r>
                    </a:p>
                  </a:txBody>
                  <a:tcPr marL="34130" marR="34130" marT="34130" marB="341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3956544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877823" y="1667843"/>
            <a:ext cx="5024055" cy="954107"/>
          </a:xfrm>
          <a:prstGeom prst="rect">
            <a:avLst/>
          </a:prstGeom>
          <a:noFill/>
        </p:spPr>
        <p:txBody>
          <a:bodyPr wrap="square" rtlCol="0">
            <a:spAutoFit/>
          </a:bodyPr>
          <a:lstStyle/>
          <a:p>
            <a:pPr algn="ctr"/>
            <a:r>
              <a:rPr lang="tr-TR" sz="2800" b="1" dirty="0" smtClean="0">
                <a:solidFill>
                  <a:schemeClr val="bg1"/>
                </a:solidFill>
              </a:rPr>
              <a:t>EŞİT AĞIRLIKLI DERSLER HANGİLERİ?</a:t>
            </a:r>
            <a:endParaRPr lang="tr-TR" sz="2800" b="1" dirty="0">
              <a:solidFill>
                <a:schemeClr val="bg1"/>
              </a:solidFill>
            </a:endParaRPr>
          </a:p>
        </p:txBody>
      </p:sp>
      <p:pic>
        <p:nvPicPr>
          <p:cNvPr id="2" name="Resim 1"/>
          <p:cNvPicPr>
            <a:picLocks noChangeAspect="1"/>
          </p:cNvPicPr>
          <p:nvPr/>
        </p:nvPicPr>
        <p:blipFill>
          <a:blip r:embed="rId3"/>
          <a:stretch>
            <a:fillRect/>
          </a:stretch>
        </p:blipFill>
        <p:spPr>
          <a:xfrm>
            <a:off x="6878585" y="766396"/>
            <a:ext cx="1680199" cy="1802895"/>
          </a:xfrm>
          <a:prstGeom prst="rect">
            <a:avLst/>
          </a:prstGeom>
        </p:spPr>
      </p:pic>
      <p:pic>
        <p:nvPicPr>
          <p:cNvPr id="3" name="Resim 2"/>
          <p:cNvPicPr>
            <a:picLocks noChangeAspect="1"/>
          </p:cNvPicPr>
          <p:nvPr/>
        </p:nvPicPr>
        <p:blipFill>
          <a:blip r:embed="rId4"/>
          <a:stretch>
            <a:fillRect/>
          </a:stretch>
        </p:blipFill>
        <p:spPr>
          <a:xfrm>
            <a:off x="414334" y="2999000"/>
            <a:ext cx="7996112" cy="5119781"/>
          </a:xfrm>
          <a:prstGeom prst="rect">
            <a:avLst/>
          </a:prstGeom>
        </p:spPr>
      </p:pic>
      <p:sp>
        <p:nvSpPr>
          <p:cNvPr id="8" name="Metin kutusu 7"/>
          <p:cNvSpPr txBox="1"/>
          <p:nvPr/>
        </p:nvSpPr>
        <p:spPr>
          <a:xfrm>
            <a:off x="1584766" y="3213855"/>
            <a:ext cx="2456882" cy="1384995"/>
          </a:xfrm>
          <a:prstGeom prst="rect">
            <a:avLst/>
          </a:prstGeom>
          <a:noFill/>
        </p:spPr>
        <p:txBody>
          <a:bodyPr wrap="square" rtlCol="0">
            <a:spAutoFit/>
          </a:bodyPr>
          <a:lstStyle/>
          <a:p>
            <a:pPr marL="514350" indent="-514350">
              <a:buFont typeface="Wingdings" panose="05000000000000000000" pitchFamily="2" charset="2"/>
              <a:buChar char="Ø"/>
            </a:pPr>
            <a:r>
              <a:rPr lang="tr-TR" sz="2800" b="1" dirty="0" smtClean="0">
                <a:solidFill>
                  <a:srgbClr val="FF0000"/>
                </a:solidFill>
              </a:rPr>
              <a:t>EDEBİYAT</a:t>
            </a:r>
          </a:p>
          <a:p>
            <a:pPr marL="514350" indent="-514350">
              <a:buFont typeface="Wingdings" panose="05000000000000000000" pitchFamily="2" charset="2"/>
              <a:buChar char="Ø"/>
            </a:pPr>
            <a:r>
              <a:rPr lang="tr-TR" sz="2800" b="1" dirty="0" smtClean="0">
                <a:solidFill>
                  <a:srgbClr val="FF0000"/>
                </a:solidFill>
              </a:rPr>
              <a:t>TARİH</a:t>
            </a:r>
          </a:p>
          <a:p>
            <a:pPr marL="514350" indent="-514350">
              <a:buFont typeface="Wingdings" panose="05000000000000000000" pitchFamily="2" charset="2"/>
              <a:buChar char="Ø"/>
            </a:pPr>
            <a:r>
              <a:rPr lang="tr-TR" sz="2800" b="1" dirty="0" smtClean="0">
                <a:solidFill>
                  <a:srgbClr val="FF0000"/>
                </a:solidFill>
              </a:rPr>
              <a:t>COĞRAFYA</a:t>
            </a:r>
            <a:endParaRPr lang="tr-TR" sz="2800" b="1" dirty="0">
              <a:solidFill>
                <a:srgbClr val="FF0000"/>
              </a:solidFill>
            </a:endParaRPr>
          </a:p>
        </p:txBody>
      </p:sp>
      <p:sp>
        <p:nvSpPr>
          <p:cNvPr id="9" name="Metin kutusu 8"/>
          <p:cNvSpPr txBox="1"/>
          <p:nvPr/>
        </p:nvSpPr>
        <p:spPr>
          <a:xfrm>
            <a:off x="3389850" y="6424952"/>
            <a:ext cx="3389043" cy="584775"/>
          </a:xfrm>
          <a:prstGeom prst="rect">
            <a:avLst/>
          </a:prstGeom>
          <a:noFill/>
        </p:spPr>
        <p:txBody>
          <a:bodyPr wrap="square" rtlCol="0">
            <a:spAutoFit/>
          </a:bodyPr>
          <a:lstStyle/>
          <a:p>
            <a:pPr marL="514350" indent="-514350">
              <a:buFont typeface="Wingdings" panose="05000000000000000000" pitchFamily="2" charset="2"/>
              <a:buChar char="Ø"/>
            </a:pPr>
            <a:r>
              <a:rPr lang="tr-TR" sz="3200" b="1" dirty="0" smtClean="0">
                <a:solidFill>
                  <a:srgbClr val="FF0000"/>
                </a:solidFill>
              </a:rPr>
              <a:t>MATEMATİK</a:t>
            </a:r>
            <a:endParaRPr lang="tr-TR" sz="3200" b="1" dirty="0">
              <a:solidFill>
                <a:srgbClr val="FF0000"/>
              </a:solidFill>
            </a:endParaRPr>
          </a:p>
        </p:txBody>
      </p:sp>
    </p:spTree>
    <p:extLst>
      <p:ext uri="{BB962C8B-B14F-4D97-AF65-F5344CB8AC3E}">
        <p14:creationId xmlns:p14="http://schemas.microsoft.com/office/powerpoint/2010/main" val="145760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SÜLEYMAN DEMİREL ÜNV. HUKUK FAKÜLTESİ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85424860"/>
              </p:ext>
            </p:extLst>
          </p:nvPr>
        </p:nvGraphicFramePr>
        <p:xfrm>
          <a:off x="618718" y="2395539"/>
          <a:ext cx="7762102" cy="5897650"/>
        </p:xfrm>
        <a:graphic>
          <a:graphicData uri="http://schemas.openxmlformats.org/drawingml/2006/table">
            <a:tbl>
              <a:tblPr/>
              <a:tblGrid>
                <a:gridCol w="3881051"/>
                <a:gridCol w="3881051"/>
              </a:tblGrid>
              <a:tr h="519112">
                <a:tc>
                  <a:txBody>
                    <a:bodyPr/>
                    <a:lstStyle/>
                    <a:p>
                      <a:pPr algn="ctr" fontAlgn="ctr"/>
                      <a:r>
                        <a:rPr lang="tr-TR" sz="1800" dirty="0">
                          <a:solidFill>
                            <a:srgbClr val="FFFFFF"/>
                          </a:solidFill>
                          <a:effectLst/>
                        </a:rPr>
                        <a:t/>
                      </a:r>
                      <a:br>
                        <a:rPr lang="tr-TR" sz="1800" dirty="0">
                          <a:solidFill>
                            <a:srgbClr val="FFFFFF"/>
                          </a:solidFill>
                          <a:effectLst/>
                        </a:rPr>
                      </a:br>
                      <a:endParaRPr lang="tr-TR" sz="1800" dirty="0">
                        <a:solidFill>
                          <a:srgbClr val="FFFFFF"/>
                        </a:solidFill>
                        <a:effectLst/>
                      </a:endParaRPr>
                    </a:p>
                  </a:txBody>
                  <a:tcPr marL="32090" marR="32090" marT="32090" marB="32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32090" marR="32090" marT="32090" marB="32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91646">
                <a:tc>
                  <a:txBody>
                    <a:bodyPr/>
                    <a:lstStyle/>
                    <a:p>
                      <a:pPr algn="l" fontAlgn="t"/>
                      <a:r>
                        <a:rPr lang="tr-TR" sz="1800" dirty="0">
                          <a:solidFill>
                            <a:srgbClr val="FFFFFF"/>
                          </a:solidFill>
                          <a:effectLst/>
                        </a:rPr>
                        <a:t>Ortalama OBP</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447,375</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91646">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220</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19112">
                <a:tc>
                  <a:txBody>
                    <a:bodyPr/>
                    <a:lstStyle/>
                    <a:p>
                      <a:pPr algn="l" fontAlgn="t"/>
                      <a:r>
                        <a:rPr lang="sv-SE" sz="1800" dirty="0">
                          <a:solidFill>
                            <a:srgbClr val="FFFFFF"/>
                          </a:solidFill>
                          <a:effectLst/>
                        </a:rPr>
                        <a:t>TYT Fen Bilimleri (20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4,8</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60000"/>
                        <a:lumOff val="40000"/>
                      </a:schemeClr>
                    </a:solidFill>
                  </a:tcPr>
                </a:tc>
              </a:tr>
              <a:tr h="632846">
                <a:tc>
                  <a:txBody>
                    <a:bodyPr/>
                    <a:lstStyle/>
                    <a:p>
                      <a:pPr algn="l" fontAlgn="t"/>
                      <a:r>
                        <a:rPr lang="tr-TR" sz="1800" dirty="0">
                          <a:solidFill>
                            <a:srgbClr val="FFFFFF"/>
                          </a:solidFill>
                          <a:effectLst/>
                        </a:rPr>
                        <a:t>TYT Sosyal Bilimler (20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14,3</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60000"/>
                        <a:lumOff val="40000"/>
                      </a:schemeClr>
                    </a:solidFill>
                  </a:tcPr>
                </a:tc>
              </a:tr>
              <a:tr h="632846">
                <a:tc>
                  <a:txBody>
                    <a:bodyPr/>
                    <a:lstStyle/>
                    <a:p>
                      <a:pPr algn="l" fontAlgn="t"/>
                      <a:r>
                        <a:rPr lang="da-DK" sz="1800" dirty="0">
                          <a:solidFill>
                            <a:srgbClr val="FFFFFF"/>
                          </a:solidFill>
                          <a:effectLst/>
                        </a:rPr>
                        <a:t>TYT Temel Matematik (40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22,4</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60000"/>
                        <a:lumOff val="40000"/>
                      </a:schemeClr>
                    </a:solidFill>
                  </a:tcPr>
                </a:tc>
              </a:tr>
              <a:tr h="519112">
                <a:tc>
                  <a:txBody>
                    <a:bodyPr/>
                    <a:lstStyle/>
                    <a:p>
                      <a:pPr algn="l" fontAlgn="t"/>
                      <a:r>
                        <a:rPr lang="tr-TR" sz="1800">
                          <a:solidFill>
                            <a:srgbClr val="FFFFFF"/>
                          </a:solidFill>
                          <a:effectLst/>
                        </a:rPr>
                        <a:t>TYT Türkçe (40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30,7</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60000"/>
                        <a:lumOff val="40000"/>
                      </a:schemeClr>
                    </a:solidFill>
                  </a:tcPr>
                </a:tc>
              </a:tr>
              <a:tr h="519112">
                <a:tc>
                  <a:txBody>
                    <a:bodyPr/>
                    <a:lstStyle/>
                    <a:p>
                      <a:pPr algn="l" fontAlgn="t"/>
                      <a:r>
                        <a:rPr lang="tr-TR" sz="1800">
                          <a:solidFill>
                            <a:srgbClr val="FFFFFF"/>
                          </a:solidFill>
                          <a:effectLst/>
                        </a:rPr>
                        <a:t>AYT Coğrafya-1 (6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3,6</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19112">
                <a:tc>
                  <a:txBody>
                    <a:bodyPr/>
                    <a:lstStyle/>
                    <a:p>
                      <a:pPr algn="l" fontAlgn="t"/>
                      <a:r>
                        <a:rPr lang="tr-TR" sz="1800" dirty="0">
                          <a:solidFill>
                            <a:srgbClr val="FFFFFF"/>
                          </a:solidFill>
                          <a:effectLst/>
                        </a:rPr>
                        <a:t>AYT Matematik (40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21,2</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19112">
                <a:tc>
                  <a:txBody>
                    <a:bodyPr/>
                    <a:lstStyle/>
                    <a:p>
                      <a:pPr algn="l" fontAlgn="t"/>
                      <a:r>
                        <a:rPr lang="tr-TR" sz="1800">
                          <a:solidFill>
                            <a:srgbClr val="FFFFFF"/>
                          </a:solidFill>
                          <a:effectLst/>
                        </a:rPr>
                        <a:t>AYT Tarih-1 (10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5,5</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746578">
                <a:tc>
                  <a:txBody>
                    <a:bodyPr/>
                    <a:lstStyle/>
                    <a:p>
                      <a:pPr algn="l" fontAlgn="t"/>
                      <a:r>
                        <a:rPr lang="tr-TR" sz="1800">
                          <a:solidFill>
                            <a:srgbClr val="FFFFFF"/>
                          </a:solidFill>
                          <a:effectLst/>
                        </a:rPr>
                        <a:t>AYT Türk Dili ve Edebiyatı (24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17,6</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255308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SÜLEYMAN DEMİREL ÜNV. PSİKOLOJİ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4390938"/>
              </p:ext>
            </p:extLst>
          </p:nvPr>
        </p:nvGraphicFramePr>
        <p:xfrm>
          <a:off x="618718" y="2395539"/>
          <a:ext cx="7762102" cy="5897650"/>
        </p:xfrm>
        <a:graphic>
          <a:graphicData uri="http://schemas.openxmlformats.org/drawingml/2006/table">
            <a:tbl>
              <a:tblPr/>
              <a:tblGrid>
                <a:gridCol w="3881051"/>
                <a:gridCol w="3881051"/>
              </a:tblGrid>
              <a:tr h="519112">
                <a:tc>
                  <a:txBody>
                    <a:bodyPr/>
                    <a:lstStyle/>
                    <a:p>
                      <a:pPr algn="ctr" fontAlgn="ctr"/>
                      <a:r>
                        <a:rPr lang="tr-TR" sz="1800" dirty="0">
                          <a:solidFill>
                            <a:srgbClr val="FFFFFF"/>
                          </a:solidFill>
                          <a:effectLst/>
                        </a:rPr>
                        <a:t/>
                      </a:r>
                      <a:br>
                        <a:rPr lang="tr-TR" sz="1800" dirty="0">
                          <a:solidFill>
                            <a:srgbClr val="FFFFFF"/>
                          </a:solidFill>
                          <a:effectLst/>
                        </a:rPr>
                      </a:br>
                      <a:endParaRPr lang="tr-TR" sz="1800" dirty="0">
                        <a:solidFill>
                          <a:srgbClr val="FFFFFF"/>
                        </a:solidFill>
                        <a:effectLst/>
                      </a:endParaRPr>
                    </a:p>
                  </a:txBody>
                  <a:tcPr marL="32090" marR="32090" marT="32090" marB="32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32090" marR="32090" marT="32090" marB="32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91646">
                <a:tc>
                  <a:txBody>
                    <a:bodyPr/>
                    <a:lstStyle/>
                    <a:p>
                      <a:pPr algn="l" fontAlgn="t"/>
                      <a:r>
                        <a:rPr lang="tr-TR" sz="1800" dirty="0">
                          <a:solidFill>
                            <a:srgbClr val="FFFFFF"/>
                          </a:solidFill>
                          <a:effectLst/>
                        </a:rPr>
                        <a:t>Ortalama OBP</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434,368</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91646">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70</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19112">
                <a:tc>
                  <a:txBody>
                    <a:bodyPr/>
                    <a:lstStyle/>
                    <a:p>
                      <a:pPr algn="l" fontAlgn="t"/>
                      <a:r>
                        <a:rPr lang="sv-SE" sz="1800" dirty="0">
                          <a:solidFill>
                            <a:srgbClr val="FFFFFF"/>
                          </a:solidFill>
                          <a:effectLst/>
                        </a:rPr>
                        <a:t>TYT Fen Bilimleri (20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2,6</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632846">
                <a:tc>
                  <a:txBody>
                    <a:bodyPr/>
                    <a:lstStyle/>
                    <a:p>
                      <a:pPr algn="l" fontAlgn="t"/>
                      <a:r>
                        <a:rPr lang="tr-TR" sz="1800" dirty="0">
                          <a:solidFill>
                            <a:srgbClr val="FFFFFF"/>
                          </a:solidFill>
                          <a:effectLst/>
                        </a:rPr>
                        <a:t>TYT Sosyal Bilimler (20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13,5</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632846">
                <a:tc>
                  <a:txBody>
                    <a:bodyPr/>
                    <a:lstStyle/>
                    <a:p>
                      <a:pPr algn="l" fontAlgn="t"/>
                      <a:r>
                        <a:rPr lang="da-DK" sz="1800">
                          <a:solidFill>
                            <a:srgbClr val="FFFFFF"/>
                          </a:solidFill>
                          <a:effectLst/>
                        </a:rPr>
                        <a:t>TYT Temel Matematik (40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17,6</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519112">
                <a:tc>
                  <a:txBody>
                    <a:bodyPr/>
                    <a:lstStyle/>
                    <a:p>
                      <a:pPr algn="l" fontAlgn="t"/>
                      <a:r>
                        <a:rPr lang="tr-TR" sz="1800" dirty="0">
                          <a:solidFill>
                            <a:srgbClr val="FFFFFF"/>
                          </a:solidFill>
                          <a:effectLst/>
                        </a:rPr>
                        <a:t>TYT Türkçe (40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29,9</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519112">
                <a:tc>
                  <a:txBody>
                    <a:bodyPr/>
                    <a:lstStyle/>
                    <a:p>
                      <a:pPr algn="l" fontAlgn="t"/>
                      <a:r>
                        <a:rPr lang="tr-TR" sz="1800">
                          <a:solidFill>
                            <a:srgbClr val="FFFFFF"/>
                          </a:solidFill>
                          <a:effectLst/>
                        </a:rPr>
                        <a:t>AYT Coğrafya-1 (6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3,4</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19112">
                <a:tc>
                  <a:txBody>
                    <a:bodyPr/>
                    <a:lstStyle/>
                    <a:p>
                      <a:pPr algn="l" fontAlgn="t"/>
                      <a:r>
                        <a:rPr lang="tr-TR" sz="1800">
                          <a:solidFill>
                            <a:srgbClr val="FFFFFF"/>
                          </a:solidFill>
                          <a:effectLst/>
                        </a:rPr>
                        <a:t>AYT Matematik (40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14,9</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19112">
                <a:tc>
                  <a:txBody>
                    <a:bodyPr/>
                    <a:lstStyle/>
                    <a:p>
                      <a:pPr algn="l" fontAlgn="t"/>
                      <a:r>
                        <a:rPr lang="tr-TR" sz="1800">
                          <a:solidFill>
                            <a:srgbClr val="FFFFFF"/>
                          </a:solidFill>
                          <a:effectLst/>
                        </a:rPr>
                        <a:t>AYT Tarih-1 (10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4,7</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746578">
                <a:tc>
                  <a:txBody>
                    <a:bodyPr/>
                    <a:lstStyle/>
                    <a:p>
                      <a:pPr algn="l" fontAlgn="t"/>
                      <a:r>
                        <a:rPr lang="tr-TR" sz="1800">
                          <a:solidFill>
                            <a:srgbClr val="FFFFFF"/>
                          </a:solidFill>
                          <a:effectLst/>
                        </a:rPr>
                        <a:t>AYT Türk Dili ve Edebiyatı (24 soruda)</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17,2</a:t>
                      </a:r>
                    </a:p>
                  </a:txBody>
                  <a:tcPr marL="32090" marR="32090" marT="32090" marB="3209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3806089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PAMUKKALE ÜNV. </a:t>
            </a:r>
            <a:br>
              <a:rPr lang="tr-TR" dirty="0" smtClean="0"/>
            </a:br>
            <a:r>
              <a:rPr lang="tr-TR" dirty="0" smtClean="0"/>
              <a:t>REHBERLİK VE PSİKOLOJİK DANIŞMANLIK</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41311389"/>
              </p:ext>
            </p:extLst>
          </p:nvPr>
        </p:nvGraphicFramePr>
        <p:xfrm>
          <a:off x="618718" y="2334308"/>
          <a:ext cx="7905350" cy="5995204"/>
        </p:xfrm>
        <a:graphic>
          <a:graphicData uri="http://schemas.openxmlformats.org/drawingml/2006/table">
            <a:tbl>
              <a:tblPr/>
              <a:tblGrid>
                <a:gridCol w="3952675"/>
                <a:gridCol w="3952675"/>
              </a:tblGrid>
              <a:tr h="413618">
                <a:tc>
                  <a:txBody>
                    <a:bodyPr/>
                    <a:lstStyle/>
                    <a:p>
                      <a:pPr algn="ctr" fontAlgn="ctr"/>
                      <a:endParaRPr lang="tr-TR" sz="1800" dirty="0">
                        <a:solidFill>
                          <a:srgbClr val="FFFFFF"/>
                        </a:solidFill>
                        <a:effectLst/>
                      </a:endParaRPr>
                    </a:p>
                  </a:txBody>
                  <a:tcPr marL="32742" marR="32742" marT="32742" marB="327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32742" marR="32742" marT="32742" marB="327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97573">
                <a:tc>
                  <a:txBody>
                    <a:bodyPr/>
                    <a:lstStyle/>
                    <a:p>
                      <a:pPr algn="l" fontAlgn="t"/>
                      <a:r>
                        <a:rPr lang="tr-TR" sz="1800" dirty="0">
                          <a:solidFill>
                            <a:srgbClr val="FFFFFF"/>
                          </a:solidFill>
                          <a:effectLst/>
                        </a:rPr>
                        <a:t>Ortalama OBP</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437,067</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97573">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70</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29662">
                <a:tc>
                  <a:txBody>
                    <a:bodyPr/>
                    <a:lstStyle/>
                    <a:p>
                      <a:pPr algn="l" fontAlgn="t"/>
                      <a:r>
                        <a:rPr lang="sv-SE" sz="1800" dirty="0">
                          <a:solidFill>
                            <a:srgbClr val="FFFFFF"/>
                          </a:solidFill>
                          <a:effectLst/>
                        </a:rPr>
                        <a:t>TYT Fen Bilimleri (20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2,4</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645706">
                <a:tc>
                  <a:txBody>
                    <a:bodyPr/>
                    <a:lstStyle/>
                    <a:p>
                      <a:pPr algn="l" fontAlgn="t"/>
                      <a:r>
                        <a:rPr lang="tr-TR" sz="1800">
                          <a:solidFill>
                            <a:srgbClr val="FFFFFF"/>
                          </a:solidFill>
                          <a:effectLst/>
                        </a:rPr>
                        <a:t>TYT Sosyal Bilimler (20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13,3</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645706">
                <a:tc>
                  <a:txBody>
                    <a:bodyPr/>
                    <a:lstStyle/>
                    <a:p>
                      <a:pPr algn="l" fontAlgn="t"/>
                      <a:r>
                        <a:rPr lang="da-DK" sz="1800">
                          <a:solidFill>
                            <a:srgbClr val="FFFFFF"/>
                          </a:solidFill>
                          <a:effectLst/>
                        </a:rPr>
                        <a:t>TYT Temel Matematik (40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19,0</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529662">
                <a:tc>
                  <a:txBody>
                    <a:bodyPr/>
                    <a:lstStyle/>
                    <a:p>
                      <a:pPr algn="l" fontAlgn="t"/>
                      <a:r>
                        <a:rPr lang="tr-TR" sz="1800">
                          <a:solidFill>
                            <a:srgbClr val="FFFFFF"/>
                          </a:solidFill>
                          <a:effectLst/>
                        </a:rPr>
                        <a:t>TYT Türkçe (40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28,6</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529662">
                <a:tc>
                  <a:txBody>
                    <a:bodyPr/>
                    <a:lstStyle/>
                    <a:p>
                      <a:pPr algn="l" fontAlgn="t"/>
                      <a:r>
                        <a:rPr lang="tr-TR" sz="1800">
                          <a:solidFill>
                            <a:srgbClr val="FFFFFF"/>
                          </a:solidFill>
                          <a:effectLst/>
                        </a:rPr>
                        <a:t>AYT Coğrafya-1 (6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3,1</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29662">
                <a:tc>
                  <a:txBody>
                    <a:bodyPr/>
                    <a:lstStyle/>
                    <a:p>
                      <a:pPr algn="l" fontAlgn="t"/>
                      <a:r>
                        <a:rPr lang="tr-TR" sz="1800">
                          <a:solidFill>
                            <a:srgbClr val="FFFFFF"/>
                          </a:solidFill>
                          <a:effectLst/>
                        </a:rPr>
                        <a:t>AYT Matematik (40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15,3</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29662">
                <a:tc>
                  <a:txBody>
                    <a:bodyPr/>
                    <a:lstStyle/>
                    <a:p>
                      <a:pPr algn="l" fontAlgn="t"/>
                      <a:r>
                        <a:rPr lang="tr-TR" sz="1800">
                          <a:solidFill>
                            <a:srgbClr val="FFFFFF"/>
                          </a:solidFill>
                          <a:effectLst/>
                        </a:rPr>
                        <a:t>AYT Tarih-1 (10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4,3</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761750">
                <a:tc>
                  <a:txBody>
                    <a:bodyPr/>
                    <a:lstStyle/>
                    <a:p>
                      <a:pPr algn="l" fontAlgn="t"/>
                      <a:r>
                        <a:rPr lang="tr-TR" sz="1800">
                          <a:solidFill>
                            <a:srgbClr val="FFFFFF"/>
                          </a:solidFill>
                          <a:effectLst/>
                        </a:rPr>
                        <a:t>AYT Türk Dili ve Edebiyatı (24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16,6</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2541869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SÜLEYMAN DEMİREL ÜNV. SINIF ÖĞRETMENLİĞİ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82196104"/>
              </p:ext>
            </p:extLst>
          </p:nvPr>
        </p:nvGraphicFramePr>
        <p:xfrm>
          <a:off x="618718" y="2380803"/>
          <a:ext cx="7762102" cy="5995204"/>
        </p:xfrm>
        <a:graphic>
          <a:graphicData uri="http://schemas.openxmlformats.org/drawingml/2006/table">
            <a:tbl>
              <a:tblPr/>
              <a:tblGrid>
                <a:gridCol w="3881051"/>
                <a:gridCol w="3881051"/>
              </a:tblGrid>
              <a:tr h="413618">
                <a:tc>
                  <a:txBody>
                    <a:bodyPr/>
                    <a:lstStyle/>
                    <a:p>
                      <a:pPr algn="ctr" fontAlgn="ctr"/>
                      <a:endParaRPr lang="tr-TR" sz="1800" dirty="0">
                        <a:solidFill>
                          <a:srgbClr val="FFFFFF"/>
                        </a:solidFill>
                        <a:effectLst/>
                      </a:endParaRPr>
                    </a:p>
                  </a:txBody>
                  <a:tcPr marL="32742" marR="32742" marT="32742" marB="327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32742" marR="32742" marT="32742" marB="327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97573">
                <a:tc>
                  <a:txBody>
                    <a:bodyPr/>
                    <a:lstStyle/>
                    <a:p>
                      <a:pPr algn="l" fontAlgn="t"/>
                      <a:r>
                        <a:rPr lang="tr-TR" sz="1800" dirty="0">
                          <a:solidFill>
                            <a:srgbClr val="FFFFFF"/>
                          </a:solidFill>
                          <a:effectLst/>
                        </a:rPr>
                        <a:t>Ortalama OBP</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438,395</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97573">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45</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29662">
                <a:tc>
                  <a:txBody>
                    <a:bodyPr/>
                    <a:lstStyle/>
                    <a:p>
                      <a:pPr algn="l" fontAlgn="t"/>
                      <a:r>
                        <a:rPr lang="sv-SE" sz="1800" dirty="0">
                          <a:solidFill>
                            <a:srgbClr val="FFFFFF"/>
                          </a:solidFill>
                          <a:effectLst/>
                        </a:rPr>
                        <a:t>TYT Fen Bilimleri (20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2,4</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645706">
                <a:tc>
                  <a:txBody>
                    <a:bodyPr/>
                    <a:lstStyle/>
                    <a:p>
                      <a:pPr algn="l" fontAlgn="t"/>
                      <a:r>
                        <a:rPr lang="tr-TR" sz="1800">
                          <a:solidFill>
                            <a:srgbClr val="FFFFFF"/>
                          </a:solidFill>
                          <a:effectLst/>
                        </a:rPr>
                        <a:t>TYT Sosyal Bilimler (20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13,3</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645706">
                <a:tc>
                  <a:txBody>
                    <a:bodyPr/>
                    <a:lstStyle/>
                    <a:p>
                      <a:pPr algn="l" fontAlgn="t"/>
                      <a:r>
                        <a:rPr lang="da-DK" sz="1800">
                          <a:solidFill>
                            <a:srgbClr val="FFFFFF"/>
                          </a:solidFill>
                          <a:effectLst/>
                        </a:rPr>
                        <a:t>TYT Temel Matematik (40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18,0</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529662">
                <a:tc>
                  <a:txBody>
                    <a:bodyPr/>
                    <a:lstStyle/>
                    <a:p>
                      <a:pPr algn="l" fontAlgn="t"/>
                      <a:r>
                        <a:rPr lang="tr-TR" sz="1800">
                          <a:solidFill>
                            <a:srgbClr val="FFFFFF"/>
                          </a:solidFill>
                          <a:effectLst/>
                        </a:rPr>
                        <a:t>TYT Türkçe (40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29,1</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529662">
                <a:tc>
                  <a:txBody>
                    <a:bodyPr/>
                    <a:lstStyle/>
                    <a:p>
                      <a:pPr algn="l" fontAlgn="t"/>
                      <a:r>
                        <a:rPr lang="tr-TR" sz="1800">
                          <a:solidFill>
                            <a:srgbClr val="FFFFFF"/>
                          </a:solidFill>
                          <a:effectLst/>
                        </a:rPr>
                        <a:t>AYT Coğrafya-1 (6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3,4</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29662">
                <a:tc>
                  <a:txBody>
                    <a:bodyPr/>
                    <a:lstStyle/>
                    <a:p>
                      <a:pPr algn="l" fontAlgn="t"/>
                      <a:r>
                        <a:rPr lang="tr-TR" sz="1800">
                          <a:solidFill>
                            <a:srgbClr val="FFFFFF"/>
                          </a:solidFill>
                          <a:effectLst/>
                        </a:rPr>
                        <a:t>AYT Matematik (40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16,6</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29662">
                <a:tc>
                  <a:txBody>
                    <a:bodyPr/>
                    <a:lstStyle/>
                    <a:p>
                      <a:pPr algn="l" fontAlgn="t"/>
                      <a:r>
                        <a:rPr lang="tr-TR" sz="1800">
                          <a:solidFill>
                            <a:srgbClr val="FFFFFF"/>
                          </a:solidFill>
                          <a:effectLst/>
                        </a:rPr>
                        <a:t>AYT Tarih-1 (10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4,9</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761750">
                <a:tc>
                  <a:txBody>
                    <a:bodyPr/>
                    <a:lstStyle/>
                    <a:p>
                      <a:pPr algn="l" fontAlgn="t"/>
                      <a:r>
                        <a:rPr lang="tr-TR" sz="1800">
                          <a:solidFill>
                            <a:srgbClr val="FFFFFF"/>
                          </a:solidFill>
                          <a:effectLst/>
                        </a:rPr>
                        <a:t>AYT Türk Dili ve Edebiyatı (24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17,0</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2235270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NECMETTİN ERBAKAN ÜNV. </a:t>
            </a:r>
            <a:br>
              <a:rPr lang="tr-TR" dirty="0" smtClean="0"/>
            </a:br>
            <a:r>
              <a:rPr lang="tr-TR" dirty="0" smtClean="0"/>
              <a:t>SİYASET BİLİMİ VE ULUSLARARASI İLİŞKİLER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30348324"/>
              </p:ext>
            </p:extLst>
          </p:nvPr>
        </p:nvGraphicFramePr>
        <p:xfrm>
          <a:off x="618718" y="2086335"/>
          <a:ext cx="7762102" cy="5995204"/>
        </p:xfrm>
        <a:graphic>
          <a:graphicData uri="http://schemas.openxmlformats.org/drawingml/2006/table">
            <a:tbl>
              <a:tblPr/>
              <a:tblGrid>
                <a:gridCol w="3881051"/>
                <a:gridCol w="3881051"/>
              </a:tblGrid>
              <a:tr h="413618">
                <a:tc>
                  <a:txBody>
                    <a:bodyPr/>
                    <a:lstStyle/>
                    <a:p>
                      <a:pPr algn="ctr" fontAlgn="ctr"/>
                      <a:endParaRPr lang="tr-TR" sz="1800" b="0" dirty="0">
                        <a:solidFill>
                          <a:srgbClr val="FFFFFF"/>
                        </a:solidFill>
                        <a:effectLst/>
                      </a:endParaRPr>
                    </a:p>
                  </a:txBody>
                  <a:tcPr marL="32742" marR="32742" marT="32742" marB="327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b="0" dirty="0" smtClean="0">
                          <a:solidFill>
                            <a:srgbClr val="FFFFFF"/>
                          </a:solidFill>
                          <a:effectLst/>
                        </a:rPr>
                        <a:t>0,12 Katsayı ile</a:t>
                      </a:r>
                    </a:p>
                    <a:p>
                      <a:pPr algn="ctr" fontAlgn="ctr"/>
                      <a:endParaRPr lang="pl-PL" sz="1800" b="0" dirty="0">
                        <a:solidFill>
                          <a:srgbClr val="FFFFFF"/>
                        </a:solidFill>
                        <a:effectLst/>
                      </a:endParaRPr>
                    </a:p>
                  </a:txBody>
                  <a:tcPr marL="32742" marR="32742" marT="32742" marB="327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97573">
                <a:tc>
                  <a:txBody>
                    <a:bodyPr/>
                    <a:lstStyle/>
                    <a:p>
                      <a:pPr algn="l" fontAlgn="t"/>
                      <a:r>
                        <a:rPr lang="tr-TR" sz="1800" b="0" dirty="0">
                          <a:solidFill>
                            <a:srgbClr val="FFFFFF"/>
                          </a:solidFill>
                          <a:effectLst/>
                        </a:rPr>
                        <a:t>Ortalama OBP</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0">
                          <a:effectLst/>
                        </a:rPr>
                        <a:t>403,864</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97573">
                <a:tc>
                  <a:txBody>
                    <a:bodyPr/>
                    <a:lstStyle/>
                    <a:p>
                      <a:pPr algn="l" fontAlgn="t"/>
                      <a:r>
                        <a:rPr lang="tr-TR" sz="1800" b="0" dirty="0" err="1">
                          <a:solidFill>
                            <a:srgbClr val="FFFFFF"/>
                          </a:solidFill>
                          <a:effectLst/>
                        </a:rPr>
                        <a:t>Yerlesen</a:t>
                      </a:r>
                      <a:endParaRPr lang="tr-TR" sz="1800" b="0" dirty="0">
                        <a:solidFill>
                          <a:srgbClr val="FFFFFF"/>
                        </a:solidFill>
                        <a:effectLst/>
                      </a:endParaRP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0">
                          <a:effectLst/>
                        </a:rPr>
                        <a:t>62</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29662">
                <a:tc>
                  <a:txBody>
                    <a:bodyPr/>
                    <a:lstStyle/>
                    <a:p>
                      <a:pPr algn="l" fontAlgn="t"/>
                      <a:r>
                        <a:rPr lang="sv-SE" sz="1800" b="0" dirty="0">
                          <a:solidFill>
                            <a:srgbClr val="FFFFFF"/>
                          </a:solidFill>
                          <a:effectLst/>
                        </a:rPr>
                        <a:t>TYT Fen Bilimleri (20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1,2</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645706">
                <a:tc>
                  <a:txBody>
                    <a:bodyPr/>
                    <a:lstStyle/>
                    <a:p>
                      <a:pPr algn="l" fontAlgn="t"/>
                      <a:r>
                        <a:rPr lang="tr-TR" sz="1800" b="0" dirty="0">
                          <a:solidFill>
                            <a:srgbClr val="FFFFFF"/>
                          </a:solidFill>
                          <a:effectLst/>
                        </a:rPr>
                        <a:t>TYT Sosyal Bilimler (20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11,4</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645706">
                <a:tc>
                  <a:txBody>
                    <a:bodyPr/>
                    <a:lstStyle/>
                    <a:p>
                      <a:pPr algn="l" fontAlgn="t"/>
                      <a:r>
                        <a:rPr lang="da-DK" sz="1800" b="0" dirty="0">
                          <a:solidFill>
                            <a:srgbClr val="FFFFFF"/>
                          </a:solidFill>
                          <a:effectLst/>
                        </a:rPr>
                        <a:t>TYT Temel Matematik (40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8,6</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529662">
                <a:tc>
                  <a:txBody>
                    <a:bodyPr/>
                    <a:lstStyle/>
                    <a:p>
                      <a:pPr algn="l" fontAlgn="t"/>
                      <a:r>
                        <a:rPr lang="tr-TR" sz="1800" b="0">
                          <a:solidFill>
                            <a:srgbClr val="FFFFFF"/>
                          </a:solidFill>
                          <a:effectLst/>
                        </a:rPr>
                        <a:t>TYT Türkçe (40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24,0</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r>
              <a:tr h="529662">
                <a:tc>
                  <a:txBody>
                    <a:bodyPr/>
                    <a:lstStyle/>
                    <a:p>
                      <a:pPr algn="l" fontAlgn="t"/>
                      <a:r>
                        <a:rPr lang="tr-TR" sz="1800" b="0">
                          <a:solidFill>
                            <a:srgbClr val="FFFFFF"/>
                          </a:solidFill>
                          <a:effectLst/>
                        </a:rPr>
                        <a:t>AYT Coğrafya-1 (6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2,3</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29662">
                <a:tc>
                  <a:txBody>
                    <a:bodyPr/>
                    <a:lstStyle/>
                    <a:p>
                      <a:pPr algn="l" fontAlgn="t"/>
                      <a:r>
                        <a:rPr lang="tr-TR" sz="1800" b="0">
                          <a:solidFill>
                            <a:srgbClr val="FFFFFF"/>
                          </a:solidFill>
                          <a:effectLst/>
                        </a:rPr>
                        <a:t>AYT Matematik (40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5,0</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529662">
                <a:tc>
                  <a:txBody>
                    <a:bodyPr/>
                    <a:lstStyle/>
                    <a:p>
                      <a:pPr algn="l" fontAlgn="t"/>
                      <a:r>
                        <a:rPr lang="tr-TR" sz="1800" b="0">
                          <a:solidFill>
                            <a:srgbClr val="FFFFFF"/>
                          </a:solidFill>
                          <a:effectLst/>
                        </a:rPr>
                        <a:t>AYT Tarih-1 (10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3,3</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r h="761750">
                <a:tc>
                  <a:txBody>
                    <a:bodyPr/>
                    <a:lstStyle/>
                    <a:p>
                      <a:pPr algn="l" fontAlgn="t"/>
                      <a:r>
                        <a:rPr lang="tr-TR" sz="1800" b="0">
                          <a:solidFill>
                            <a:srgbClr val="FFFFFF"/>
                          </a:solidFill>
                          <a:effectLst/>
                        </a:rPr>
                        <a:t>AYT Türk Dili ve Edebiyatı (24 soruda)</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11,6</a:t>
                      </a:r>
                    </a:p>
                  </a:txBody>
                  <a:tcPr marL="32742" marR="32742" marT="32742" marB="3274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966236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SÜLEYMAN DEMİREL ÜNV. TÜRKÇE ÖĞRETMENLİĞİ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15868770"/>
              </p:ext>
            </p:extLst>
          </p:nvPr>
        </p:nvGraphicFramePr>
        <p:xfrm>
          <a:off x="618718" y="2218639"/>
          <a:ext cx="7762102" cy="5919068"/>
        </p:xfrm>
        <a:graphic>
          <a:graphicData uri="http://schemas.openxmlformats.org/drawingml/2006/table">
            <a:tbl>
              <a:tblPr/>
              <a:tblGrid>
                <a:gridCol w="4232251"/>
                <a:gridCol w="3529851"/>
              </a:tblGrid>
              <a:tr h="304230">
                <a:tc>
                  <a:txBody>
                    <a:bodyPr/>
                    <a:lstStyle/>
                    <a:p>
                      <a:pPr algn="ctr" fontAlgn="ctr"/>
                      <a:endParaRPr lang="tr-TR"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18875">
                <a:tc>
                  <a:txBody>
                    <a:bodyPr/>
                    <a:lstStyle/>
                    <a:p>
                      <a:pPr algn="l" fontAlgn="t"/>
                      <a:r>
                        <a:rPr lang="tr-TR" sz="1800" dirty="0">
                          <a:solidFill>
                            <a:srgbClr val="FFFFFF"/>
                          </a:solidFill>
                          <a:effectLst/>
                        </a:rPr>
                        <a:t>Ortalama OBP</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427,875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18875">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50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89584">
                <a:tc>
                  <a:txBody>
                    <a:bodyPr/>
                    <a:lstStyle/>
                    <a:p>
                      <a:pPr algn="l" fontAlgn="t"/>
                      <a:r>
                        <a:rPr lang="sv-SE" sz="1800" dirty="0">
                          <a:solidFill>
                            <a:srgbClr val="FFFFFF"/>
                          </a:solidFill>
                          <a:effectLst/>
                        </a:rPr>
                        <a:t>TYT Fen Bilimleri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1,3</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60000"/>
                        <a:lumOff val="40000"/>
                      </a:schemeClr>
                    </a:solidFill>
                  </a:tcPr>
                </a:tc>
              </a:tr>
              <a:tr h="474938">
                <a:tc>
                  <a:txBody>
                    <a:bodyPr/>
                    <a:lstStyle/>
                    <a:p>
                      <a:pPr algn="l" fontAlgn="t"/>
                      <a:r>
                        <a:rPr lang="tr-TR" sz="1800" dirty="0">
                          <a:solidFill>
                            <a:srgbClr val="FFFFFF"/>
                          </a:solidFill>
                          <a:effectLst/>
                        </a:rPr>
                        <a:t>TYT Sosyal Bilimler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14,1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60000"/>
                        <a:lumOff val="40000"/>
                      </a:schemeClr>
                    </a:solidFill>
                  </a:tcPr>
                </a:tc>
              </a:tr>
              <a:tr h="474938">
                <a:tc>
                  <a:txBody>
                    <a:bodyPr/>
                    <a:lstStyle/>
                    <a:p>
                      <a:pPr algn="l" fontAlgn="t"/>
                      <a:r>
                        <a:rPr lang="da-DK" sz="1800">
                          <a:solidFill>
                            <a:srgbClr val="FFFFFF"/>
                          </a:solidFill>
                          <a:effectLst/>
                        </a:rPr>
                        <a:t>TYT Temel Matematik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7,8</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60000"/>
                        <a:lumOff val="40000"/>
                      </a:schemeClr>
                    </a:solidFill>
                  </a:tcPr>
                </a:tc>
              </a:tr>
              <a:tr h="389584">
                <a:tc>
                  <a:txBody>
                    <a:bodyPr/>
                    <a:lstStyle/>
                    <a:p>
                      <a:pPr algn="l" fontAlgn="t"/>
                      <a:r>
                        <a:rPr lang="tr-TR" sz="1800">
                          <a:solidFill>
                            <a:srgbClr val="FFFFFF"/>
                          </a:solidFill>
                          <a:effectLst/>
                        </a:rPr>
                        <a:t>TYT Türkçe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28,9</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60000"/>
                        <a:lumOff val="40000"/>
                      </a:schemeClr>
                    </a:solidFill>
                  </a:tcPr>
                </a:tc>
              </a:tr>
              <a:tr h="389584">
                <a:tc>
                  <a:txBody>
                    <a:bodyPr/>
                    <a:lstStyle/>
                    <a:p>
                      <a:pPr algn="l" fontAlgn="t"/>
                      <a:r>
                        <a:rPr lang="tr-TR" sz="1800">
                          <a:solidFill>
                            <a:srgbClr val="FFFFFF"/>
                          </a:solidFill>
                          <a:effectLst/>
                        </a:rPr>
                        <a:t>AYT Coğrafya-1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Coğrafya-2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6,6</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54679">
                <a:tc>
                  <a:txBody>
                    <a:bodyPr/>
                    <a:lstStyle/>
                    <a:p>
                      <a:pPr algn="l" fontAlgn="t"/>
                      <a:r>
                        <a:rPr lang="tr-TR" sz="1800" dirty="0">
                          <a:solidFill>
                            <a:srgbClr val="FFFFFF"/>
                          </a:solidFill>
                          <a:effectLst/>
                        </a:rPr>
                        <a:t>AYT Din Kültürü ve Ahlak Bilgisi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4,2</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474938">
                <a:tc>
                  <a:txBody>
                    <a:bodyPr/>
                    <a:lstStyle/>
                    <a:p>
                      <a:pPr algn="l" fontAlgn="t"/>
                      <a:r>
                        <a:rPr lang="tr-TR" sz="1800">
                          <a:solidFill>
                            <a:srgbClr val="FFFFFF"/>
                          </a:solidFill>
                          <a:effectLst/>
                        </a:rPr>
                        <a:t>AYT Felsefe Grubu (12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Tarih-1 (10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5,4</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7,7</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560293">
                <a:tc>
                  <a:txBody>
                    <a:bodyPr/>
                    <a:lstStyle/>
                    <a:p>
                      <a:pPr algn="l" fontAlgn="t"/>
                      <a:r>
                        <a:rPr lang="tr-TR" sz="1800">
                          <a:solidFill>
                            <a:srgbClr val="FFFFFF"/>
                          </a:solidFill>
                          <a:effectLst/>
                        </a:rPr>
                        <a:t>AYT Türk Dili ve Edebiyatı (24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15,9</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964168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MEHMET AKİF ERSOY ÜNV. OKULÖNCESİ ÖĞRT.</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630479857"/>
              </p:ext>
            </p:extLst>
          </p:nvPr>
        </p:nvGraphicFramePr>
        <p:xfrm>
          <a:off x="618716" y="2218639"/>
          <a:ext cx="7762104" cy="6210036"/>
        </p:xfrm>
        <a:graphic>
          <a:graphicData uri="http://schemas.openxmlformats.org/drawingml/2006/table">
            <a:tbl>
              <a:tblPr/>
              <a:tblGrid>
                <a:gridCol w="3881052"/>
                <a:gridCol w="3881052"/>
              </a:tblGrid>
              <a:tr h="304230">
                <a:tc>
                  <a:txBody>
                    <a:bodyPr/>
                    <a:lstStyle/>
                    <a:p>
                      <a:pPr algn="ctr" fontAlgn="ctr"/>
                      <a:endParaRPr lang="tr-TR"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18875">
                <a:tc>
                  <a:txBody>
                    <a:bodyPr/>
                    <a:lstStyle/>
                    <a:p>
                      <a:pPr algn="l" fontAlgn="t"/>
                      <a:r>
                        <a:rPr lang="tr-TR" sz="1800" dirty="0">
                          <a:solidFill>
                            <a:srgbClr val="FFFFFF"/>
                          </a:solidFill>
                          <a:effectLst/>
                        </a:rPr>
                        <a:t>Ortalama OBP</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420,736</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18875">
                <a:tc>
                  <a:txBody>
                    <a:bodyPr/>
                    <a:lstStyle/>
                    <a:p>
                      <a:pPr algn="l" fontAlgn="t"/>
                      <a:r>
                        <a:rPr lang="tr-TR" sz="1800">
                          <a:solidFill>
                            <a:srgbClr val="FFFFFF"/>
                          </a:solidFill>
                          <a:effectLst/>
                        </a:rPr>
                        <a:t>Yerlesen</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68</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89584">
                <a:tc>
                  <a:txBody>
                    <a:bodyPr/>
                    <a:lstStyle/>
                    <a:p>
                      <a:pPr algn="l" fontAlgn="t"/>
                      <a:r>
                        <a:rPr lang="sv-SE" sz="1800">
                          <a:solidFill>
                            <a:srgbClr val="FFFFFF"/>
                          </a:solidFill>
                          <a:effectLst/>
                        </a:rPr>
                        <a:t>TYT Fen Bilimleri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1,4</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474938">
                <a:tc>
                  <a:txBody>
                    <a:bodyPr/>
                    <a:lstStyle/>
                    <a:p>
                      <a:pPr algn="l" fontAlgn="t"/>
                      <a:r>
                        <a:rPr lang="tr-TR" sz="1800">
                          <a:solidFill>
                            <a:srgbClr val="FFFFFF"/>
                          </a:solidFill>
                          <a:effectLst/>
                        </a:rPr>
                        <a:t>TYT Sosyal Bilimler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13,9</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474938">
                <a:tc>
                  <a:txBody>
                    <a:bodyPr/>
                    <a:lstStyle/>
                    <a:p>
                      <a:pPr algn="l" fontAlgn="t"/>
                      <a:r>
                        <a:rPr lang="da-DK" sz="1800">
                          <a:solidFill>
                            <a:srgbClr val="FFFFFF"/>
                          </a:solidFill>
                          <a:effectLst/>
                        </a:rPr>
                        <a:t>TYT Temel Matematik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8,6</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389584">
                <a:tc>
                  <a:txBody>
                    <a:bodyPr/>
                    <a:lstStyle/>
                    <a:p>
                      <a:pPr algn="l" fontAlgn="t"/>
                      <a:r>
                        <a:rPr lang="tr-TR" sz="1800">
                          <a:solidFill>
                            <a:srgbClr val="FFFFFF"/>
                          </a:solidFill>
                          <a:effectLst/>
                        </a:rPr>
                        <a:t>TYT Türkçe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28,2</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389584">
                <a:tc>
                  <a:txBody>
                    <a:bodyPr/>
                    <a:lstStyle/>
                    <a:p>
                      <a:pPr algn="l" fontAlgn="t"/>
                      <a:r>
                        <a:rPr lang="tr-TR" sz="1800">
                          <a:solidFill>
                            <a:srgbClr val="FFFFFF"/>
                          </a:solidFill>
                          <a:effectLst/>
                        </a:rPr>
                        <a:t>AYT Coğrafya-1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Coğrafya-2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6,3</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645647">
                <a:tc>
                  <a:txBody>
                    <a:bodyPr/>
                    <a:lstStyle/>
                    <a:p>
                      <a:pPr algn="l" fontAlgn="t"/>
                      <a:r>
                        <a:rPr lang="tr-TR" sz="1800">
                          <a:solidFill>
                            <a:srgbClr val="FFFFFF"/>
                          </a:solidFill>
                          <a:effectLst/>
                        </a:rPr>
                        <a:t>AYT Din Kültürü ve Ahlak Bilgisi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4,3</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474938">
                <a:tc>
                  <a:txBody>
                    <a:bodyPr/>
                    <a:lstStyle/>
                    <a:p>
                      <a:pPr algn="l" fontAlgn="t"/>
                      <a:r>
                        <a:rPr lang="tr-TR" sz="1800">
                          <a:solidFill>
                            <a:srgbClr val="FFFFFF"/>
                          </a:solidFill>
                          <a:effectLst/>
                        </a:rPr>
                        <a:t>AYT Felsefe Grubu (12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6,6</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Tarih-1 (10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5,8</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8,0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560293">
                <a:tc>
                  <a:txBody>
                    <a:bodyPr/>
                    <a:lstStyle/>
                    <a:p>
                      <a:pPr algn="l" fontAlgn="t"/>
                      <a:r>
                        <a:rPr lang="tr-TR" sz="1800">
                          <a:solidFill>
                            <a:srgbClr val="FFFFFF"/>
                          </a:solidFill>
                          <a:effectLst/>
                        </a:rPr>
                        <a:t>AYT Türk Dili ve Edebiyatı (24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17,0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906103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MEHMET AKİF ERSOY ÜNV. </a:t>
            </a:r>
            <a:br>
              <a:rPr lang="tr-TR" dirty="0" smtClean="0"/>
            </a:br>
            <a:r>
              <a:rPr lang="tr-TR" dirty="0" smtClean="0"/>
              <a:t>ÖZEL EĞİTİM ÖĞRETMENLİĞİ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20669290"/>
              </p:ext>
            </p:extLst>
          </p:nvPr>
        </p:nvGraphicFramePr>
        <p:xfrm>
          <a:off x="618718" y="2218639"/>
          <a:ext cx="7762102" cy="6210036"/>
        </p:xfrm>
        <a:graphic>
          <a:graphicData uri="http://schemas.openxmlformats.org/drawingml/2006/table">
            <a:tbl>
              <a:tblPr/>
              <a:tblGrid>
                <a:gridCol w="3881051"/>
                <a:gridCol w="3881051"/>
              </a:tblGrid>
              <a:tr h="304230">
                <a:tc>
                  <a:txBody>
                    <a:bodyPr/>
                    <a:lstStyle/>
                    <a:p>
                      <a:pPr algn="ctr" fontAlgn="ctr"/>
                      <a:endParaRPr lang="tr-TR"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18875">
                <a:tc>
                  <a:txBody>
                    <a:bodyPr/>
                    <a:lstStyle/>
                    <a:p>
                      <a:pPr algn="l" fontAlgn="t"/>
                      <a:r>
                        <a:rPr lang="tr-TR" sz="1800" dirty="0">
                          <a:solidFill>
                            <a:srgbClr val="FFFFFF"/>
                          </a:solidFill>
                          <a:effectLst/>
                        </a:rPr>
                        <a:t>Ortalama OBP</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403,801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18875">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56</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89584">
                <a:tc>
                  <a:txBody>
                    <a:bodyPr/>
                    <a:lstStyle/>
                    <a:p>
                      <a:pPr algn="l" fontAlgn="t"/>
                      <a:r>
                        <a:rPr lang="sv-SE" sz="1800" dirty="0">
                          <a:solidFill>
                            <a:srgbClr val="FFFFFF"/>
                          </a:solidFill>
                          <a:effectLst/>
                        </a:rPr>
                        <a:t>TYT Fen Bilimleri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40000"/>
                        <a:lumOff val="60000"/>
                      </a:schemeClr>
                    </a:solidFill>
                  </a:tcPr>
                </a:tc>
              </a:tr>
              <a:tr h="474938">
                <a:tc>
                  <a:txBody>
                    <a:bodyPr/>
                    <a:lstStyle/>
                    <a:p>
                      <a:pPr algn="l" fontAlgn="t"/>
                      <a:r>
                        <a:rPr lang="tr-TR" sz="1800" dirty="0">
                          <a:solidFill>
                            <a:srgbClr val="FFFFFF"/>
                          </a:solidFill>
                          <a:effectLst/>
                        </a:rPr>
                        <a:t>TYT Sosyal Bilimler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15,3</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40000"/>
                        <a:lumOff val="60000"/>
                      </a:schemeClr>
                    </a:solidFill>
                  </a:tcPr>
                </a:tc>
              </a:tr>
              <a:tr h="474938">
                <a:tc>
                  <a:txBody>
                    <a:bodyPr/>
                    <a:lstStyle/>
                    <a:p>
                      <a:pPr algn="l" fontAlgn="t"/>
                      <a:r>
                        <a:rPr lang="da-DK" sz="1800">
                          <a:solidFill>
                            <a:srgbClr val="FFFFFF"/>
                          </a:solidFill>
                          <a:effectLst/>
                        </a:rPr>
                        <a:t>TYT Temel Matematik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40000"/>
                        <a:lumOff val="60000"/>
                      </a:schemeClr>
                    </a:solidFill>
                  </a:tcPr>
                </a:tc>
              </a:tr>
              <a:tr h="389584">
                <a:tc>
                  <a:txBody>
                    <a:bodyPr/>
                    <a:lstStyle/>
                    <a:p>
                      <a:pPr algn="l" fontAlgn="t"/>
                      <a:r>
                        <a:rPr lang="tr-TR" sz="1800">
                          <a:solidFill>
                            <a:srgbClr val="FFFFFF"/>
                          </a:solidFill>
                          <a:effectLst/>
                        </a:rPr>
                        <a:t>TYT Türkçe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29,5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40000"/>
                        <a:lumOff val="60000"/>
                      </a:schemeClr>
                    </a:solidFill>
                  </a:tcPr>
                </a:tc>
              </a:tr>
              <a:tr h="389584">
                <a:tc>
                  <a:txBody>
                    <a:bodyPr/>
                    <a:lstStyle/>
                    <a:p>
                      <a:pPr algn="l" fontAlgn="t"/>
                      <a:r>
                        <a:rPr lang="tr-TR" sz="1800">
                          <a:solidFill>
                            <a:srgbClr val="FFFFFF"/>
                          </a:solidFill>
                          <a:effectLst/>
                        </a:rPr>
                        <a:t>AYT Coğrafya-1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4,3</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Coğrafya-2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7,5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645647">
                <a:tc>
                  <a:txBody>
                    <a:bodyPr/>
                    <a:lstStyle/>
                    <a:p>
                      <a:pPr algn="l" fontAlgn="t"/>
                      <a:r>
                        <a:rPr lang="tr-TR" sz="1800">
                          <a:solidFill>
                            <a:srgbClr val="FFFFFF"/>
                          </a:solidFill>
                          <a:effectLst/>
                        </a:rPr>
                        <a:t>AYT Din Kültürü ve Ahlak Bilgisi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4,7</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474938">
                <a:tc>
                  <a:txBody>
                    <a:bodyPr/>
                    <a:lstStyle/>
                    <a:p>
                      <a:pPr algn="l" fontAlgn="t"/>
                      <a:r>
                        <a:rPr lang="tr-TR" sz="1800">
                          <a:solidFill>
                            <a:srgbClr val="FFFFFF"/>
                          </a:solidFill>
                          <a:effectLst/>
                        </a:rPr>
                        <a:t>AYT Felsefe Grubu (12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6,7</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Tarih-1 (10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6,8</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9,1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560293">
                <a:tc>
                  <a:txBody>
                    <a:bodyPr/>
                    <a:lstStyle/>
                    <a:p>
                      <a:pPr algn="l" fontAlgn="t"/>
                      <a:r>
                        <a:rPr lang="tr-TR" sz="1800">
                          <a:solidFill>
                            <a:srgbClr val="FFFFFF"/>
                          </a:solidFill>
                          <a:effectLst/>
                        </a:rPr>
                        <a:t>AYT Türk Dili ve Edebiyatı (24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18,1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429968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SELÇUK ÜNİVERSİTESİ </a:t>
            </a:r>
            <a:br>
              <a:rPr lang="tr-TR" dirty="0" smtClean="0"/>
            </a:br>
            <a:r>
              <a:rPr lang="tr-TR" dirty="0" smtClean="0"/>
              <a:t>İSLAMİ İLİMLER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78880742"/>
              </p:ext>
            </p:extLst>
          </p:nvPr>
        </p:nvGraphicFramePr>
        <p:xfrm>
          <a:off x="618718" y="2218639"/>
          <a:ext cx="7762102" cy="6210036"/>
        </p:xfrm>
        <a:graphic>
          <a:graphicData uri="http://schemas.openxmlformats.org/drawingml/2006/table">
            <a:tbl>
              <a:tblPr/>
              <a:tblGrid>
                <a:gridCol w="3881051"/>
                <a:gridCol w="3881051"/>
              </a:tblGrid>
              <a:tr h="304230">
                <a:tc>
                  <a:txBody>
                    <a:bodyPr/>
                    <a:lstStyle/>
                    <a:p>
                      <a:pPr algn="ctr" fontAlgn="ctr"/>
                      <a:endParaRPr lang="tr-TR"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18875">
                <a:tc>
                  <a:txBody>
                    <a:bodyPr/>
                    <a:lstStyle/>
                    <a:p>
                      <a:pPr algn="l" fontAlgn="t"/>
                      <a:r>
                        <a:rPr lang="tr-TR" sz="1800" dirty="0">
                          <a:solidFill>
                            <a:srgbClr val="FFFFFF"/>
                          </a:solidFill>
                          <a:effectLst/>
                        </a:rPr>
                        <a:t>Ortalama OBP</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408,393</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18875">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86</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89584">
                <a:tc>
                  <a:txBody>
                    <a:bodyPr/>
                    <a:lstStyle/>
                    <a:p>
                      <a:pPr algn="l" fontAlgn="t"/>
                      <a:r>
                        <a:rPr lang="sv-SE" sz="1800" dirty="0">
                          <a:solidFill>
                            <a:srgbClr val="FFFFFF"/>
                          </a:solidFill>
                          <a:effectLst/>
                        </a:rPr>
                        <a:t>TYT Fen Bilimleri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0,7</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474938">
                <a:tc>
                  <a:txBody>
                    <a:bodyPr/>
                    <a:lstStyle/>
                    <a:p>
                      <a:pPr algn="l" fontAlgn="t"/>
                      <a:r>
                        <a:rPr lang="tr-TR" sz="1800" dirty="0">
                          <a:solidFill>
                            <a:srgbClr val="FFFFFF"/>
                          </a:solidFill>
                          <a:effectLst/>
                        </a:rPr>
                        <a:t>TYT Sosyal Bilimler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12,1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474938">
                <a:tc>
                  <a:txBody>
                    <a:bodyPr/>
                    <a:lstStyle/>
                    <a:p>
                      <a:pPr algn="l" fontAlgn="t"/>
                      <a:r>
                        <a:rPr lang="da-DK" sz="1800">
                          <a:solidFill>
                            <a:srgbClr val="FFFFFF"/>
                          </a:solidFill>
                          <a:effectLst/>
                        </a:rPr>
                        <a:t>TYT Temel Matematik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5,5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389584">
                <a:tc>
                  <a:txBody>
                    <a:bodyPr/>
                    <a:lstStyle/>
                    <a:p>
                      <a:pPr algn="l" fontAlgn="t"/>
                      <a:r>
                        <a:rPr lang="tr-TR" sz="1800">
                          <a:solidFill>
                            <a:srgbClr val="FFFFFF"/>
                          </a:solidFill>
                          <a:effectLst/>
                        </a:rPr>
                        <a:t>TYT Türkçe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25,3</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389584">
                <a:tc>
                  <a:txBody>
                    <a:bodyPr/>
                    <a:lstStyle/>
                    <a:p>
                      <a:pPr algn="l" fontAlgn="t"/>
                      <a:r>
                        <a:rPr lang="tr-TR" sz="1800">
                          <a:solidFill>
                            <a:srgbClr val="FFFFFF"/>
                          </a:solidFill>
                          <a:effectLst/>
                        </a:rPr>
                        <a:t>AYT Coğrafya-1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Coğrafya-2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5,7</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645647">
                <a:tc>
                  <a:txBody>
                    <a:bodyPr/>
                    <a:lstStyle/>
                    <a:p>
                      <a:pPr algn="l" fontAlgn="t"/>
                      <a:r>
                        <a:rPr lang="tr-TR" sz="1800">
                          <a:solidFill>
                            <a:srgbClr val="FFFFFF"/>
                          </a:solidFill>
                          <a:effectLst/>
                        </a:rPr>
                        <a:t>AYT Din Kültürü ve Ahlak Bilgisi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3,9</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474938">
                <a:tc>
                  <a:txBody>
                    <a:bodyPr/>
                    <a:lstStyle/>
                    <a:p>
                      <a:pPr algn="l" fontAlgn="t"/>
                      <a:r>
                        <a:rPr lang="tr-TR" sz="1800">
                          <a:solidFill>
                            <a:srgbClr val="FFFFFF"/>
                          </a:solidFill>
                          <a:effectLst/>
                        </a:rPr>
                        <a:t>AYT Felsefe Grubu (12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5,1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Tarih-1 (10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4,2</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560293">
                <a:tc>
                  <a:txBody>
                    <a:bodyPr/>
                    <a:lstStyle/>
                    <a:p>
                      <a:pPr algn="l" fontAlgn="t"/>
                      <a:r>
                        <a:rPr lang="tr-TR" sz="1800">
                          <a:solidFill>
                            <a:srgbClr val="FFFFFF"/>
                          </a:solidFill>
                          <a:effectLst/>
                        </a:rPr>
                        <a:t>AYT Türk Dili ve Edebiyatı (24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13,0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224897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SÜLEYMAN DEMİREL ÜNV. İLAHİYAT FAKÜLTESİ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12513920"/>
              </p:ext>
            </p:extLst>
          </p:nvPr>
        </p:nvGraphicFramePr>
        <p:xfrm>
          <a:off x="618718" y="2218639"/>
          <a:ext cx="7762102" cy="6210036"/>
        </p:xfrm>
        <a:graphic>
          <a:graphicData uri="http://schemas.openxmlformats.org/drawingml/2006/table">
            <a:tbl>
              <a:tblPr/>
              <a:tblGrid>
                <a:gridCol w="3881051"/>
                <a:gridCol w="3881051"/>
              </a:tblGrid>
              <a:tr h="304230">
                <a:tc>
                  <a:txBody>
                    <a:bodyPr/>
                    <a:lstStyle/>
                    <a:p>
                      <a:pPr algn="ctr" fontAlgn="ctr"/>
                      <a:endParaRPr lang="tr-TR"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18875">
                <a:tc>
                  <a:txBody>
                    <a:bodyPr/>
                    <a:lstStyle/>
                    <a:p>
                      <a:pPr algn="l" fontAlgn="t"/>
                      <a:r>
                        <a:rPr lang="tr-TR" sz="1800" dirty="0">
                          <a:solidFill>
                            <a:srgbClr val="FFFFFF"/>
                          </a:solidFill>
                          <a:effectLst/>
                        </a:rPr>
                        <a:t>Ortalama OBP</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391,700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18875">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192</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89584">
                <a:tc>
                  <a:txBody>
                    <a:bodyPr/>
                    <a:lstStyle/>
                    <a:p>
                      <a:pPr algn="l" fontAlgn="t"/>
                      <a:r>
                        <a:rPr lang="sv-SE" sz="1800" dirty="0">
                          <a:solidFill>
                            <a:srgbClr val="FFFFFF"/>
                          </a:solidFill>
                          <a:effectLst/>
                        </a:rPr>
                        <a:t>TYT Fen Bilimleri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0,5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474938">
                <a:tc>
                  <a:txBody>
                    <a:bodyPr/>
                    <a:lstStyle/>
                    <a:p>
                      <a:pPr algn="l" fontAlgn="t"/>
                      <a:r>
                        <a:rPr lang="tr-TR" sz="1800">
                          <a:solidFill>
                            <a:srgbClr val="FFFFFF"/>
                          </a:solidFill>
                          <a:effectLst/>
                        </a:rPr>
                        <a:t>TYT Sosyal Bilimler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10,0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474938">
                <a:tc>
                  <a:txBody>
                    <a:bodyPr/>
                    <a:lstStyle/>
                    <a:p>
                      <a:pPr algn="l" fontAlgn="t"/>
                      <a:r>
                        <a:rPr lang="da-DK" sz="1800">
                          <a:solidFill>
                            <a:srgbClr val="FFFFFF"/>
                          </a:solidFill>
                          <a:effectLst/>
                        </a:rPr>
                        <a:t>TYT Temel Matematik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4,2</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389584">
                <a:tc>
                  <a:txBody>
                    <a:bodyPr/>
                    <a:lstStyle/>
                    <a:p>
                      <a:pPr algn="l" fontAlgn="t"/>
                      <a:r>
                        <a:rPr lang="tr-TR" sz="1800">
                          <a:solidFill>
                            <a:srgbClr val="FFFFFF"/>
                          </a:solidFill>
                          <a:effectLst/>
                        </a:rPr>
                        <a:t>TYT Türkçe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21,2</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1">
                        <a:lumMod val="60000"/>
                        <a:lumOff val="40000"/>
                      </a:schemeClr>
                    </a:solidFill>
                  </a:tcPr>
                </a:tc>
              </a:tr>
              <a:tr h="389584">
                <a:tc>
                  <a:txBody>
                    <a:bodyPr/>
                    <a:lstStyle/>
                    <a:p>
                      <a:pPr algn="l" fontAlgn="t"/>
                      <a:r>
                        <a:rPr lang="tr-TR" sz="1800">
                          <a:solidFill>
                            <a:srgbClr val="FFFFFF"/>
                          </a:solidFill>
                          <a:effectLst/>
                        </a:rPr>
                        <a:t>AYT Coğrafya-1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Coğrafya-2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4,7</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645647">
                <a:tc>
                  <a:txBody>
                    <a:bodyPr/>
                    <a:lstStyle/>
                    <a:p>
                      <a:pPr algn="l" fontAlgn="t"/>
                      <a:r>
                        <a:rPr lang="tr-TR" sz="1800">
                          <a:solidFill>
                            <a:srgbClr val="FFFFFF"/>
                          </a:solidFill>
                          <a:effectLst/>
                        </a:rPr>
                        <a:t>AYT Din Kültürü ve Ahlak Bilgisi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474938">
                <a:tc>
                  <a:txBody>
                    <a:bodyPr/>
                    <a:lstStyle/>
                    <a:p>
                      <a:pPr algn="l" fontAlgn="t"/>
                      <a:r>
                        <a:rPr lang="tr-TR" sz="1800">
                          <a:solidFill>
                            <a:srgbClr val="FFFFFF"/>
                          </a:solidFill>
                          <a:effectLst/>
                        </a:rPr>
                        <a:t>AYT Felsefe Grubu (12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Tarih-1 (10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2,9</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560293">
                <a:tc>
                  <a:txBody>
                    <a:bodyPr/>
                    <a:lstStyle/>
                    <a:p>
                      <a:pPr algn="l" fontAlgn="t"/>
                      <a:r>
                        <a:rPr lang="tr-TR" sz="1800">
                          <a:solidFill>
                            <a:srgbClr val="FFFFFF"/>
                          </a:solidFill>
                          <a:effectLst/>
                        </a:rPr>
                        <a:t>AYT Türk Dili ve Edebiyatı (24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9,7</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bl>
          </a:graphicData>
        </a:graphic>
      </p:graphicFrame>
      <p:sp>
        <p:nvSpPr>
          <p:cNvPr id="5" name="Rectangle 1"/>
          <p:cNvSpPr>
            <a:spLocks noChangeArrowheads="1"/>
          </p:cNvSpPr>
          <p:nvPr/>
        </p:nvSpPr>
        <p:spPr bwMode="auto">
          <a:xfrm>
            <a:off x="0" y="0"/>
            <a:ext cx="8999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
            </a:r>
            <a:br>
              <a:rPr kumimoji="0" lang="tr-TR" altLang="tr-TR" sz="1800" b="0" i="0" u="none" strike="noStrike" cap="none" normalizeH="0" baseline="0" smtClean="0">
                <a:ln>
                  <a:noFill/>
                </a:ln>
                <a:solidFill>
                  <a:schemeClr val="tx1"/>
                </a:solidFill>
                <a:effectLst/>
                <a:latin typeface="Arial" panose="020B0604020202020204" pitchFamily="34" charset="0"/>
              </a:rPr>
            </a:b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524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877823" y="1667843"/>
            <a:ext cx="5024055" cy="954107"/>
          </a:xfrm>
          <a:prstGeom prst="rect">
            <a:avLst/>
          </a:prstGeom>
          <a:noFill/>
        </p:spPr>
        <p:txBody>
          <a:bodyPr wrap="square" rtlCol="0">
            <a:spAutoFit/>
          </a:bodyPr>
          <a:lstStyle/>
          <a:p>
            <a:pPr algn="ctr"/>
            <a:r>
              <a:rPr lang="tr-TR" sz="2800" b="1" dirty="0" smtClean="0">
                <a:solidFill>
                  <a:schemeClr val="bg1"/>
                </a:solidFill>
              </a:rPr>
              <a:t>SÖZEL AĞIRLIKLI DERSLER HANGİLERİ?</a:t>
            </a:r>
            <a:endParaRPr lang="tr-TR" sz="2800" b="1" dirty="0">
              <a:solidFill>
                <a:schemeClr val="bg1"/>
              </a:solidFill>
            </a:endParaRPr>
          </a:p>
        </p:txBody>
      </p:sp>
      <p:pic>
        <p:nvPicPr>
          <p:cNvPr id="2" name="Resim 1"/>
          <p:cNvPicPr>
            <a:picLocks noChangeAspect="1"/>
          </p:cNvPicPr>
          <p:nvPr/>
        </p:nvPicPr>
        <p:blipFill>
          <a:blip r:embed="rId3"/>
          <a:stretch>
            <a:fillRect/>
          </a:stretch>
        </p:blipFill>
        <p:spPr>
          <a:xfrm>
            <a:off x="6878585" y="766396"/>
            <a:ext cx="1680199" cy="1802895"/>
          </a:xfrm>
          <a:prstGeom prst="rect">
            <a:avLst/>
          </a:prstGeom>
        </p:spPr>
      </p:pic>
      <p:pic>
        <p:nvPicPr>
          <p:cNvPr id="3" name="Resim 2"/>
          <p:cNvPicPr>
            <a:picLocks noChangeAspect="1"/>
          </p:cNvPicPr>
          <p:nvPr/>
        </p:nvPicPr>
        <p:blipFill>
          <a:blip r:embed="rId4"/>
          <a:stretch>
            <a:fillRect/>
          </a:stretch>
        </p:blipFill>
        <p:spPr>
          <a:xfrm>
            <a:off x="414334" y="2999000"/>
            <a:ext cx="7996112" cy="5119781"/>
          </a:xfrm>
          <a:prstGeom prst="rect">
            <a:avLst/>
          </a:prstGeom>
        </p:spPr>
      </p:pic>
      <p:sp>
        <p:nvSpPr>
          <p:cNvPr id="8" name="Metin kutusu 7"/>
          <p:cNvSpPr txBox="1"/>
          <p:nvPr/>
        </p:nvSpPr>
        <p:spPr>
          <a:xfrm>
            <a:off x="1584766" y="3213855"/>
            <a:ext cx="2456882" cy="1384995"/>
          </a:xfrm>
          <a:prstGeom prst="rect">
            <a:avLst/>
          </a:prstGeom>
          <a:noFill/>
        </p:spPr>
        <p:txBody>
          <a:bodyPr wrap="square" rtlCol="0">
            <a:spAutoFit/>
          </a:bodyPr>
          <a:lstStyle/>
          <a:p>
            <a:pPr marL="514350" indent="-514350">
              <a:buFont typeface="Wingdings" panose="05000000000000000000" pitchFamily="2" charset="2"/>
              <a:buChar char="Ø"/>
            </a:pPr>
            <a:r>
              <a:rPr lang="tr-TR" sz="2800" b="1" dirty="0" smtClean="0">
                <a:solidFill>
                  <a:srgbClr val="FF0000"/>
                </a:solidFill>
              </a:rPr>
              <a:t>EDEBİYAT</a:t>
            </a:r>
          </a:p>
          <a:p>
            <a:pPr marL="514350" indent="-514350">
              <a:buFont typeface="Wingdings" panose="05000000000000000000" pitchFamily="2" charset="2"/>
              <a:buChar char="Ø"/>
            </a:pPr>
            <a:r>
              <a:rPr lang="tr-TR" sz="2800" b="1" dirty="0" smtClean="0">
                <a:solidFill>
                  <a:srgbClr val="FF0000"/>
                </a:solidFill>
              </a:rPr>
              <a:t>TARİH</a:t>
            </a:r>
          </a:p>
          <a:p>
            <a:pPr marL="514350" indent="-514350">
              <a:buFont typeface="Wingdings" panose="05000000000000000000" pitchFamily="2" charset="2"/>
              <a:buChar char="Ø"/>
            </a:pPr>
            <a:r>
              <a:rPr lang="tr-TR" sz="2800" b="1" dirty="0" smtClean="0">
                <a:solidFill>
                  <a:srgbClr val="FF0000"/>
                </a:solidFill>
              </a:rPr>
              <a:t>COĞRAFYA</a:t>
            </a:r>
            <a:endParaRPr lang="tr-TR" sz="2800" b="1" dirty="0">
              <a:solidFill>
                <a:srgbClr val="FF0000"/>
              </a:solidFill>
            </a:endParaRPr>
          </a:p>
        </p:txBody>
      </p:sp>
      <p:sp>
        <p:nvSpPr>
          <p:cNvPr id="9" name="Metin kutusu 8"/>
          <p:cNvSpPr txBox="1"/>
          <p:nvPr/>
        </p:nvSpPr>
        <p:spPr>
          <a:xfrm>
            <a:off x="1945098" y="7163495"/>
            <a:ext cx="3389043" cy="1384995"/>
          </a:xfrm>
          <a:prstGeom prst="rect">
            <a:avLst/>
          </a:prstGeom>
          <a:noFill/>
        </p:spPr>
        <p:txBody>
          <a:bodyPr wrap="square" rtlCol="0">
            <a:spAutoFit/>
          </a:bodyPr>
          <a:lstStyle/>
          <a:p>
            <a:pPr marL="514350" indent="-514350">
              <a:buFont typeface="Wingdings" panose="05000000000000000000" pitchFamily="2" charset="2"/>
              <a:buChar char="Ø"/>
            </a:pPr>
            <a:r>
              <a:rPr lang="tr-TR" sz="2800" b="1" dirty="0" smtClean="0">
                <a:solidFill>
                  <a:srgbClr val="FF0000"/>
                </a:solidFill>
              </a:rPr>
              <a:t>SOSYOLOJİ</a:t>
            </a:r>
          </a:p>
          <a:p>
            <a:pPr marL="514350" indent="-514350">
              <a:buFont typeface="Wingdings" panose="05000000000000000000" pitchFamily="2" charset="2"/>
              <a:buChar char="Ø"/>
            </a:pPr>
            <a:r>
              <a:rPr lang="tr-TR" sz="2800" b="1" dirty="0" smtClean="0">
                <a:solidFill>
                  <a:srgbClr val="FF0000"/>
                </a:solidFill>
              </a:rPr>
              <a:t>MANTIK</a:t>
            </a:r>
          </a:p>
          <a:p>
            <a:pPr marL="514350" indent="-514350">
              <a:buFont typeface="Wingdings" panose="05000000000000000000" pitchFamily="2" charset="2"/>
              <a:buChar char="Ø"/>
            </a:pPr>
            <a:r>
              <a:rPr lang="tr-TR" sz="2800" b="1" dirty="0" smtClean="0">
                <a:solidFill>
                  <a:srgbClr val="FF0000"/>
                </a:solidFill>
              </a:rPr>
              <a:t>PSİKOLOJİ</a:t>
            </a:r>
            <a:endParaRPr lang="tr-TR" sz="2800" b="1" dirty="0">
              <a:solidFill>
                <a:srgbClr val="FF0000"/>
              </a:solidFill>
            </a:endParaRPr>
          </a:p>
        </p:txBody>
      </p:sp>
    </p:spTree>
    <p:extLst>
      <p:ext uri="{BB962C8B-B14F-4D97-AF65-F5344CB8AC3E}">
        <p14:creationId xmlns:p14="http://schemas.microsoft.com/office/powerpoint/2010/main" val="2318399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PAMUKKALE ÜNV.</a:t>
            </a:r>
            <a:br>
              <a:rPr lang="tr-TR" dirty="0" smtClean="0"/>
            </a:br>
            <a:r>
              <a:rPr lang="tr-TR" dirty="0" smtClean="0"/>
              <a:t>GASTRONOMİ VE MUTFAK SANATLARI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034779369"/>
              </p:ext>
            </p:extLst>
          </p:nvPr>
        </p:nvGraphicFramePr>
        <p:xfrm>
          <a:off x="618718" y="2218639"/>
          <a:ext cx="7762102" cy="6210036"/>
        </p:xfrm>
        <a:graphic>
          <a:graphicData uri="http://schemas.openxmlformats.org/drawingml/2006/table">
            <a:tbl>
              <a:tblPr/>
              <a:tblGrid>
                <a:gridCol w="3881051"/>
                <a:gridCol w="3881051"/>
              </a:tblGrid>
              <a:tr h="304230">
                <a:tc>
                  <a:txBody>
                    <a:bodyPr/>
                    <a:lstStyle/>
                    <a:p>
                      <a:pPr algn="ctr" fontAlgn="ctr"/>
                      <a:endParaRPr lang="tr-TR"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24083" marR="24083" marT="24083" marB="24083"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218875">
                <a:tc>
                  <a:txBody>
                    <a:bodyPr/>
                    <a:lstStyle/>
                    <a:p>
                      <a:pPr algn="l" fontAlgn="t"/>
                      <a:r>
                        <a:rPr lang="tr-TR" sz="1800" dirty="0">
                          <a:solidFill>
                            <a:srgbClr val="FFFFFF"/>
                          </a:solidFill>
                          <a:effectLst/>
                        </a:rPr>
                        <a:t>Ortalama OBP</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404,012</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18875">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70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89584">
                <a:tc>
                  <a:txBody>
                    <a:bodyPr/>
                    <a:lstStyle/>
                    <a:p>
                      <a:pPr algn="l" fontAlgn="t"/>
                      <a:r>
                        <a:rPr lang="sv-SE" sz="1800" dirty="0">
                          <a:solidFill>
                            <a:srgbClr val="FFFFFF"/>
                          </a:solidFill>
                          <a:effectLst/>
                        </a:rPr>
                        <a:t>TYT Fen Bilimleri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40000"/>
                        <a:lumOff val="60000"/>
                      </a:schemeClr>
                    </a:solidFill>
                  </a:tcPr>
                </a:tc>
              </a:tr>
              <a:tr h="474938">
                <a:tc>
                  <a:txBody>
                    <a:bodyPr/>
                    <a:lstStyle/>
                    <a:p>
                      <a:pPr algn="l" fontAlgn="t"/>
                      <a:r>
                        <a:rPr lang="tr-TR" sz="1800" dirty="0">
                          <a:solidFill>
                            <a:srgbClr val="FFFFFF"/>
                          </a:solidFill>
                          <a:effectLst/>
                        </a:rPr>
                        <a:t>TYT Sosyal Bilimler (20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13,8</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40000"/>
                        <a:lumOff val="60000"/>
                      </a:schemeClr>
                    </a:solidFill>
                  </a:tcPr>
                </a:tc>
              </a:tr>
              <a:tr h="474938">
                <a:tc>
                  <a:txBody>
                    <a:bodyPr/>
                    <a:lstStyle/>
                    <a:p>
                      <a:pPr algn="l" fontAlgn="t"/>
                      <a:r>
                        <a:rPr lang="da-DK" sz="1800" dirty="0">
                          <a:solidFill>
                            <a:srgbClr val="FFFFFF"/>
                          </a:solidFill>
                          <a:effectLst/>
                        </a:rPr>
                        <a:t>TYT Temel Matematik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8,6</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40000"/>
                        <a:lumOff val="60000"/>
                      </a:schemeClr>
                    </a:solidFill>
                  </a:tcPr>
                </a:tc>
              </a:tr>
              <a:tr h="389584">
                <a:tc>
                  <a:txBody>
                    <a:bodyPr/>
                    <a:lstStyle/>
                    <a:p>
                      <a:pPr algn="l" fontAlgn="t"/>
                      <a:r>
                        <a:rPr lang="tr-TR" sz="1800" dirty="0">
                          <a:solidFill>
                            <a:srgbClr val="FFFFFF"/>
                          </a:solidFill>
                          <a:effectLst/>
                        </a:rPr>
                        <a:t>TYT Türkçe (40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27,0</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40000"/>
                        <a:lumOff val="60000"/>
                      </a:schemeClr>
                    </a:solidFill>
                  </a:tcPr>
                </a:tc>
              </a:tr>
              <a:tr h="389584">
                <a:tc>
                  <a:txBody>
                    <a:bodyPr/>
                    <a:lstStyle/>
                    <a:p>
                      <a:pPr algn="l" fontAlgn="t"/>
                      <a:r>
                        <a:rPr lang="tr-TR" sz="1800" dirty="0">
                          <a:solidFill>
                            <a:srgbClr val="FFFFFF"/>
                          </a:solidFill>
                          <a:effectLst/>
                        </a:rPr>
                        <a:t>AYT Coğrafya-1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Coğrafya-2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6,5</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645647">
                <a:tc>
                  <a:txBody>
                    <a:bodyPr/>
                    <a:lstStyle/>
                    <a:p>
                      <a:pPr algn="l" fontAlgn="t"/>
                      <a:r>
                        <a:rPr lang="tr-TR" sz="1800">
                          <a:solidFill>
                            <a:srgbClr val="FFFFFF"/>
                          </a:solidFill>
                          <a:effectLst/>
                        </a:rPr>
                        <a:t>AYT Din Kültürü ve Ahlak Bilgisi (6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3,9</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474938">
                <a:tc>
                  <a:txBody>
                    <a:bodyPr/>
                    <a:lstStyle/>
                    <a:p>
                      <a:pPr algn="l" fontAlgn="t"/>
                      <a:r>
                        <a:rPr lang="tr-TR" sz="1800">
                          <a:solidFill>
                            <a:srgbClr val="FFFFFF"/>
                          </a:solidFill>
                          <a:effectLst/>
                        </a:rPr>
                        <a:t>AYT Felsefe Grubu (12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6,1</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Tarih-1 (10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4,8</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389584">
                <a:tc>
                  <a:txBody>
                    <a:bodyPr/>
                    <a:lstStyle/>
                    <a:p>
                      <a:pPr algn="l" fontAlgn="t"/>
                      <a:r>
                        <a:rPr lang="tr-TR" sz="1800">
                          <a:solidFill>
                            <a:srgbClr val="FFFFFF"/>
                          </a:solidFill>
                          <a:effectLst/>
                        </a:rPr>
                        <a:t>AYT Tarih-2 (11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7,2</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r h="560293">
                <a:tc>
                  <a:txBody>
                    <a:bodyPr/>
                    <a:lstStyle/>
                    <a:p>
                      <a:pPr algn="l" fontAlgn="t"/>
                      <a:r>
                        <a:rPr lang="tr-TR" sz="1800">
                          <a:solidFill>
                            <a:srgbClr val="FFFFFF"/>
                          </a:solidFill>
                          <a:effectLst/>
                        </a:rPr>
                        <a:t>AYT Türk Dili ve Edebiyatı (24 soruda)</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14,8</a:t>
                      </a:r>
                    </a:p>
                  </a:txBody>
                  <a:tcPr marL="24083" marR="24083" marT="24083" marB="2408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753630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SÜLEYMAN DEMİREL ÜNV.</a:t>
            </a:r>
            <a:br>
              <a:rPr lang="tr-TR" dirty="0" smtClean="0"/>
            </a:br>
            <a:r>
              <a:rPr lang="tr-TR" dirty="0" smtClean="0"/>
              <a:t>İNGİLİZCE ÖĞRETMENLİĞİ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15242385"/>
              </p:ext>
            </p:extLst>
          </p:nvPr>
        </p:nvGraphicFramePr>
        <p:xfrm>
          <a:off x="618717" y="2395538"/>
          <a:ext cx="7762102" cy="5747732"/>
        </p:xfrm>
        <a:graphic>
          <a:graphicData uri="http://schemas.openxmlformats.org/drawingml/2006/table">
            <a:tbl>
              <a:tblPr/>
              <a:tblGrid>
                <a:gridCol w="3881051"/>
                <a:gridCol w="3881051"/>
              </a:tblGrid>
              <a:tr h="607292">
                <a:tc>
                  <a:txBody>
                    <a:bodyPr/>
                    <a:lstStyle/>
                    <a:p>
                      <a:pPr algn="ctr" fontAlgn="ctr"/>
                      <a:endParaRPr lang="tr-TR" sz="1800" dirty="0">
                        <a:solidFill>
                          <a:srgbClr val="FFFFFF"/>
                        </a:solidFill>
                        <a:effectLst/>
                      </a:endParaRPr>
                    </a:p>
                  </a:txBody>
                  <a:tcPr marL="48074" marR="48074" marT="48074" marB="480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48074" marR="48074" marT="48074" marB="480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436910">
                <a:tc>
                  <a:txBody>
                    <a:bodyPr/>
                    <a:lstStyle/>
                    <a:p>
                      <a:pPr algn="l" fontAlgn="t"/>
                      <a:r>
                        <a:rPr lang="tr-TR" sz="1800" dirty="0">
                          <a:solidFill>
                            <a:srgbClr val="FFFFFF"/>
                          </a:solidFill>
                          <a:effectLst/>
                        </a:rPr>
                        <a:t>Ortalama OBP</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432,437</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6910">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dirty="0">
                          <a:effectLst/>
                        </a:rPr>
                        <a:t>60</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777672">
                <a:tc>
                  <a:txBody>
                    <a:bodyPr/>
                    <a:lstStyle/>
                    <a:p>
                      <a:pPr algn="l" fontAlgn="t"/>
                      <a:r>
                        <a:rPr lang="sv-SE" sz="1800">
                          <a:solidFill>
                            <a:srgbClr val="FFFFFF"/>
                          </a:solidFill>
                          <a:effectLst/>
                        </a:rPr>
                        <a:t>TYT Fen Bilimleri (20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2,8</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948054">
                <a:tc>
                  <a:txBody>
                    <a:bodyPr/>
                    <a:lstStyle/>
                    <a:p>
                      <a:pPr algn="l" fontAlgn="t"/>
                      <a:r>
                        <a:rPr lang="tr-TR" sz="1800">
                          <a:solidFill>
                            <a:srgbClr val="FFFFFF"/>
                          </a:solidFill>
                          <a:effectLst/>
                        </a:rPr>
                        <a:t>TYT Sosyal Bilimler (20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13,1</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948054">
                <a:tc>
                  <a:txBody>
                    <a:bodyPr/>
                    <a:lstStyle/>
                    <a:p>
                      <a:pPr algn="l" fontAlgn="t"/>
                      <a:r>
                        <a:rPr lang="da-DK" sz="1800">
                          <a:solidFill>
                            <a:srgbClr val="FFFFFF"/>
                          </a:solidFill>
                          <a:effectLst/>
                        </a:rPr>
                        <a:t>TYT Temel Matematik (40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11,4</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777672">
                <a:tc>
                  <a:txBody>
                    <a:bodyPr/>
                    <a:lstStyle/>
                    <a:p>
                      <a:pPr algn="l" fontAlgn="t"/>
                      <a:r>
                        <a:rPr lang="tr-TR" sz="1800">
                          <a:solidFill>
                            <a:srgbClr val="FFFFFF"/>
                          </a:solidFill>
                          <a:effectLst/>
                        </a:rPr>
                        <a:t>TYT Türkçe (40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29,2</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777672">
                <a:tc>
                  <a:txBody>
                    <a:bodyPr/>
                    <a:lstStyle/>
                    <a:p>
                      <a:pPr algn="l" fontAlgn="t"/>
                      <a:r>
                        <a:rPr lang="tr-TR" sz="1800">
                          <a:solidFill>
                            <a:srgbClr val="FFFFFF"/>
                          </a:solidFill>
                          <a:effectLst/>
                        </a:rPr>
                        <a:t>YDT Yabancı Dil (80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67,8</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4078853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SÜLEYMAN DEMİREL ÜNV.</a:t>
            </a:r>
            <a:br>
              <a:rPr lang="tr-TR" dirty="0" smtClean="0"/>
            </a:br>
            <a:r>
              <a:rPr lang="tr-TR" dirty="0" smtClean="0"/>
              <a:t>İNGİLİZ DİLİ VE EDEBİYATI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52460251"/>
              </p:ext>
            </p:extLst>
          </p:nvPr>
        </p:nvGraphicFramePr>
        <p:xfrm>
          <a:off x="495945" y="2395538"/>
          <a:ext cx="7884874" cy="5747732"/>
        </p:xfrm>
        <a:graphic>
          <a:graphicData uri="http://schemas.openxmlformats.org/drawingml/2006/table">
            <a:tbl>
              <a:tblPr/>
              <a:tblGrid>
                <a:gridCol w="3942437"/>
                <a:gridCol w="3942437"/>
              </a:tblGrid>
              <a:tr h="607292">
                <a:tc>
                  <a:txBody>
                    <a:bodyPr/>
                    <a:lstStyle/>
                    <a:p>
                      <a:pPr algn="ctr" fontAlgn="ctr"/>
                      <a:endParaRPr lang="tr-TR" sz="1800" dirty="0">
                        <a:solidFill>
                          <a:srgbClr val="FFFFFF"/>
                        </a:solidFill>
                        <a:effectLst/>
                      </a:endParaRPr>
                    </a:p>
                  </a:txBody>
                  <a:tcPr marL="48074" marR="48074" marT="48074" marB="480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marL="0" marR="0" lvl="0" indent="0" algn="ctr" defTabSz="899952" rtl="0" eaLnBrk="1" fontAlgn="ctr" latinLnBrk="0" hangingPunct="1">
                        <a:lnSpc>
                          <a:spcPct val="100000"/>
                        </a:lnSpc>
                        <a:spcBef>
                          <a:spcPts val="0"/>
                        </a:spcBef>
                        <a:spcAft>
                          <a:spcPts val="0"/>
                        </a:spcAft>
                        <a:buClrTx/>
                        <a:buSzTx/>
                        <a:buFontTx/>
                        <a:buNone/>
                        <a:tabLst/>
                        <a:defRPr/>
                      </a:pPr>
                      <a:r>
                        <a:rPr lang="tr-TR" sz="1800" dirty="0" smtClean="0">
                          <a:solidFill>
                            <a:srgbClr val="FFFFFF"/>
                          </a:solidFill>
                          <a:effectLst/>
                        </a:rPr>
                        <a:t>0,12 Katsayı ile</a:t>
                      </a:r>
                    </a:p>
                    <a:p>
                      <a:pPr algn="ctr" fontAlgn="ctr"/>
                      <a:endParaRPr lang="pl-PL" sz="1800" dirty="0">
                        <a:solidFill>
                          <a:srgbClr val="FFFFFF"/>
                        </a:solidFill>
                        <a:effectLst/>
                      </a:endParaRPr>
                    </a:p>
                  </a:txBody>
                  <a:tcPr marL="48074" marR="48074" marT="48074" marB="480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436910">
                <a:tc>
                  <a:txBody>
                    <a:bodyPr/>
                    <a:lstStyle/>
                    <a:p>
                      <a:pPr algn="l" fontAlgn="t"/>
                      <a:r>
                        <a:rPr lang="tr-TR" sz="1800" dirty="0">
                          <a:solidFill>
                            <a:srgbClr val="FFFFFF"/>
                          </a:solidFill>
                          <a:effectLst/>
                        </a:rPr>
                        <a:t>Ortalama OBP</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408,743</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6910">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82</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777672">
                <a:tc>
                  <a:txBody>
                    <a:bodyPr/>
                    <a:lstStyle/>
                    <a:p>
                      <a:pPr algn="l" fontAlgn="t"/>
                      <a:r>
                        <a:rPr lang="sv-SE" sz="1800" dirty="0">
                          <a:solidFill>
                            <a:srgbClr val="FFFFFF"/>
                          </a:solidFill>
                          <a:effectLst/>
                        </a:rPr>
                        <a:t>TYT Fen Bilimleri (20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0,9</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948054">
                <a:tc>
                  <a:txBody>
                    <a:bodyPr/>
                    <a:lstStyle/>
                    <a:p>
                      <a:pPr algn="l" fontAlgn="t"/>
                      <a:r>
                        <a:rPr lang="tr-TR" sz="1800" dirty="0">
                          <a:solidFill>
                            <a:srgbClr val="FFFFFF"/>
                          </a:solidFill>
                          <a:effectLst/>
                        </a:rPr>
                        <a:t>TYT Sosyal Bilimler (20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11,2</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948054">
                <a:tc>
                  <a:txBody>
                    <a:bodyPr/>
                    <a:lstStyle/>
                    <a:p>
                      <a:pPr algn="l" fontAlgn="t"/>
                      <a:r>
                        <a:rPr lang="da-DK" sz="1800">
                          <a:solidFill>
                            <a:srgbClr val="FFFFFF"/>
                          </a:solidFill>
                          <a:effectLst/>
                        </a:rPr>
                        <a:t>TYT Temel Matematik (40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7,1</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777672">
                <a:tc>
                  <a:txBody>
                    <a:bodyPr/>
                    <a:lstStyle/>
                    <a:p>
                      <a:pPr algn="l" fontAlgn="t"/>
                      <a:r>
                        <a:rPr lang="tr-TR" sz="1800">
                          <a:solidFill>
                            <a:srgbClr val="FFFFFF"/>
                          </a:solidFill>
                          <a:effectLst/>
                        </a:rPr>
                        <a:t>TYT Türkçe (40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27,2</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777672">
                <a:tc>
                  <a:txBody>
                    <a:bodyPr/>
                    <a:lstStyle/>
                    <a:p>
                      <a:pPr algn="l" fontAlgn="t"/>
                      <a:r>
                        <a:rPr lang="tr-TR" sz="1800">
                          <a:solidFill>
                            <a:srgbClr val="FFFFFF"/>
                          </a:solidFill>
                          <a:effectLst/>
                        </a:rPr>
                        <a:t>YDT Yabancı Dil (80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63,9</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215116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MARMARA ÜNV.</a:t>
            </a:r>
            <a:br>
              <a:rPr lang="tr-TR" dirty="0" smtClean="0"/>
            </a:br>
            <a:r>
              <a:rPr lang="tr-TR" dirty="0" smtClean="0"/>
              <a:t>İNGİLİZCE MÜTERCİM TERCÜMANLIK</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30983401"/>
              </p:ext>
            </p:extLst>
          </p:nvPr>
        </p:nvGraphicFramePr>
        <p:xfrm>
          <a:off x="618717" y="2395538"/>
          <a:ext cx="7762104" cy="5710236"/>
        </p:xfrm>
        <a:graphic>
          <a:graphicData uri="http://schemas.openxmlformats.org/drawingml/2006/table">
            <a:tbl>
              <a:tblPr/>
              <a:tblGrid>
                <a:gridCol w="3881052"/>
                <a:gridCol w="3881052"/>
              </a:tblGrid>
              <a:tr h="607292">
                <a:tc>
                  <a:txBody>
                    <a:bodyPr/>
                    <a:lstStyle/>
                    <a:p>
                      <a:pPr algn="ctr" fontAlgn="ctr"/>
                      <a:r>
                        <a:rPr lang="tr-TR" sz="1800" dirty="0">
                          <a:solidFill>
                            <a:srgbClr val="FFFFFF"/>
                          </a:solidFill>
                          <a:effectLst/>
                        </a:rPr>
                        <a:t>0,12 Katsayı ile</a:t>
                      </a:r>
                    </a:p>
                  </a:txBody>
                  <a:tcPr marL="48074" marR="48074" marT="48074" marB="480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c>
                  <a:txBody>
                    <a:bodyPr/>
                    <a:lstStyle/>
                    <a:p>
                      <a:pPr algn="ctr" fontAlgn="ctr"/>
                      <a:r>
                        <a:rPr lang="pl-PL" sz="1800">
                          <a:solidFill>
                            <a:srgbClr val="FFFFFF"/>
                          </a:solidFill>
                          <a:effectLst/>
                        </a:rPr>
                        <a:t>0,12 + 0,06 Ek Puan ile</a:t>
                      </a:r>
                    </a:p>
                  </a:txBody>
                  <a:tcPr marL="48074" marR="48074" marT="48074" marB="480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3074AE"/>
                    </a:solidFill>
                  </a:tcPr>
                </a:tc>
              </a:tr>
              <a:tr h="436910">
                <a:tc>
                  <a:txBody>
                    <a:bodyPr/>
                    <a:lstStyle/>
                    <a:p>
                      <a:pPr algn="l" fontAlgn="t"/>
                      <a:r>
                        <a:rPr lang="tr-TR" sz="1800" dirty="0">
                          <a:solidFill>
                            <a:srgbClr val="FFFFFF"/>
                          </a:solidFill>
                          <a:effectLst/>
                        </a:rPr>
                        <a:t>Ortalama OBP</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448,948</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36910">
                <a:tc>
                  <a:txBody>
                    <a:bodyPr/>
                    <a:lstStyle/>
                    <a:p>
                      <a:pPr algn="l" fontAlgn="t"/>
                      <a:r>
                        <a:rPr lang="tr-TR" sz="1800" dirty="0" err="1">
                          <a:solidFill>
                            <a:srgbClr val="FFFFFF"/>
                          </a:solidFill>
                          <a:effectLst/>
                        </a:rPr>
                        <a:t>Yerlesen</a:t>
                      </a:r>
                      <a:endParaRPr lang="tr-TR" sz="1800" dirty="0">
                        <a:solidFill>
                          <a:srgbClr val="FFFFFF"/>
                        </a:solidFill>
                        <a:effectLst/>
                      </a:endParaRP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a:effectLst/>
                        </a:rPr>
                        <a:t>50</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777672">
                <a:tc>
                  <a:txBody>
                    <a:bodyPr/>
                    <a:lstStyle/>
                    <a:p>
                      <a:pPr algn="l" fontAlgn="t"/>
                      <a:r>
                        <a:rPr lang="sv-SE" sz="1800" dirty="0">
                          <a:solidFill>
                            <a:srgbClr val="FFFFFF"/>
                          </a:solidFill>
                          <a:effectLst/>
                        </a:rPr>
                        <a:t>TYT Fen Bilimleri (20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8,0</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948054">
                <a:tc>
                  <a:txBody>
                    <a:bodyPr/>
                    <a:lstStyle/>
                    <a:p>
                      <a:pPr algn="l" fontAlgn="t"/>
                      <a:r>
                        <a:rPr lang="tr-TR" sz="1800" dirty="0">
                          <a:solidFill>
                            <a:srgbClr val="FFFFFF"/>
                          </a:solidFill>
                          <a:effectLst/>
                        </a:rPr>
                        <a:t>TYT Sosyal Bilimler (20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14,2</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948054">
                <a:tc>
                  <a:txBody>
                    <a:bodyPr/>
                    <a:lstStyle/>
                    <a:p>
                      <a:pPr algn="l" fontAlgn="t"/>
                      <a:r>
                        <a:rPr lang="da-DK" sz="1800">
                          <a:solidFill>
                            <a:srgbClr val="FFFFFF"/>
                          </a:solidFill>
                          <a:effectLst/>
                        </a:rPr>
                        <a:t>TYT Temel Matematik (40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18,8</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777672">
                <a:tc>
                  <a:txBody>
                    <a:bodyPr/>
                    <a:lstStyle/>
                    <a:p>
                      <a:pPr algn="l" fontAlgn="t"/>
                      <a:r>
                        <a:rPr lang="tr-TR" sz="1800">
                          <a:solidFill>
                            <a:srgbClr val="FFFFFF"/>
                          </a:solidFill>
                          <a:effectLst/>
                        </a:rPr>
                        <a:t>TYT Türkçe (40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32,4</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60000"/>
                        <a:lumOff val="40000"/>
                      </a:schemeClr>
                    </a:solidFill>
                  </a:tcPr>
                </a:tc>
              </a:tr>
              <a:tr h="777672">
                <a:tc>
                  <a:txBody>
                    <a:bodyPr/>
                    <a:lstStyle/>
                    <a:p>
                      <a:pPr algn="l" fontAlgn="t"/>
                      <a:r>
                        <a:rPr lang="tr-TR" sz="1800">
                          <a:solidFill>
                            <a:srgbClr val="FFFFFF"/>
                          </a:solidFill>
                          <a:effectLst/>
                        </a:rPr>
                        <a:t>YDT Yabancı Dil (80 soruda)</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3074AE"/>
                    </a:solidFill>
                  </a:tcPr>
                </a:tc>
                <a:tc>
                  <a:txBody>
                    <a:bodyPr/>
                    <a:lstStyle/>
                    <a:p>
                      <a:pPr algn="ctr" fontAlgn="t"/>
                      <a:r>
                        <a:rPr lang="tr-TR" sz="1800" b="1" dirty="0">
                          <a:effectLst/>
                        </a:rPr>
                        <a:t>74,8</a:t>
                      </a:r>
                    </a:p>
                  </a:txBody>
                  <a:tcPr marL="48074" marR="48074" marT="48074" marB="480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3888387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MİLLİ SAVUNMA ÜNİVERSİTESİ</a:t>
            </a:r>
            <a:endParaRPr lang="tr-TR" b="1" dirty="0"/>
          </a:p>
        </p:txBody>
      </p:sp>
      <p:sp>
        <p:nvSpPr>
          <p:cNvPr id="3" name="İçerik Yer Tutucusu 2"/>
          <p:cNvSpPr>
            <a:spLocks noGrp="1"/>
          </p:cNvSpPr>
          <p:nvPr>
            <p:ph idx="1"/>
          </p:nvPr>
        </p:nvSpPr>
        <p:spPr>
          <a:xfrm>
            <a:off x="618718" y="1844298"/>
            <a:ext cx="7762102" cy="5904855"/>
          </a:xfrm>
        </p:spPr>
        <p:txBody>
          <a:bodyPr>
            <a:normAutofit lnSpcReduction="10000"/>
          </a:bodyPr>
          <a:lstStyle/>
          <a:p>
            <a:r>
              <a:rPr lang="tr-TR" dirty="0"/>
              <a:t>1. Harp Okulları için; </a:t>
            </a:r>
            <a:endParaRPr lang="tr-TR" dirty="0" smtClean="0"/>
          </a:p>
          <a:p>
            <a:pPr marL="0" indent="0">
              <a:buNone/>
            </a:pPr>
            <a:r>
              <a:rPr lang="tr-TR" dirty="0" smtClean="0"/>
              <a:t>a</a:t>
            </a:r>
            <a:r>
              <a:rPr lang="tr-TR" dirty="0"/>
              <a:t>. 2024 yılı Yükseköğretim Kurumları Sınavının (YKS) 1. Oturumu olan Temel Yeterlilik Testine girmeleri gerekmektedir. </a:t>
            </a:r>
            <a:endParaRPr lang="tr-TR" dirty="0" smtClean="0"/>
          </a:p>
          <a:p>
            <a:pPr marL="0" indent="0">
              <a:buNone/>
            </a:pPr>
            <a:r>
              <a:rPr lang="tr-TR" dirty="0" smtClean="0"/>
              <a:t>b</a:t>
            </a:r>
            <a:r>
              <a:rPr lang="tr-TR" dirty="0"/>
              <a:t>. 2024-YKS’nin </a:t>
            </a:r>
            <a:r>
              <a:rPr lang="tr-TR" dirty="0" smtClean="0"/>
              <a:t>2</a:t>
            </a:r>
            <a:r>
              <a:rPr lang="tr-TR" dirty="0"/>
              <a:t>. Oturumu olan Alan Yeterlilik </a:t>
            </a:r>
            <a:r>
              <a:rPr lang="tr-TR" dirty="0" smtClean="0"/>
              <a:t>Testlerine </a:t>
            </a:r>
            <a:r>
              <a:rPr lang="tr-TR" dirty="0"/>
              <a:t>(AYT) </a:t>
            </a:r>
            <a:r>
              <a:rPr lang="tr-TR" dirty="0" smtClean="0"/>
              <a:t>girmeleri </a:t>
            </a:r>
            <a:r>
              <a:rPr lang="tr-TR" dirty="0"/>
              <a:t>gerekmektedir</a:t>
            </a:r>
            <a:r>
              <a:rPr lang="tr-TR" dirty="0" smtClean="0"/>
              <a:t>.</a:t>
            </a:r>
          </a:p>
          <a:p>
            <a:r>
              <a:rPr lang="tr-TR" dirty="0"/>
              <a:t>2. Astsubay Meslek Yüksekokulları için; 2024 yılı Yükseköğretim Kurumları Sınavının </a:t>
            </a:r>
            <a:endParaRPr lang="tr-TR" dirty="0" smtClean="0"/>
          </a:p>
          <a:p>
            <a:pPr marL="0" indent="0">
              <a:buNone/>
            </a:pPr>
            <a:r>
              <a:rPr lang="tr-TR" dirty="0" smtClean="0"/>
              <a:t>(</a:t>
            </a:r>
            <a:r>
              <a:rPr lang="tr-TR" dirty="0"/>
              <a:t>YKS) 1. Oturumu olan Temel Yeterlilik Testine (TYT) girmeleri gerekmektedir</a:t>
            </a:r>
            <a:r>
              <a:rPr lang="tr-TR" dirty="0" smtClean="0"/>
              <a:t>.</a:t>
            </a:r>
          </a:p>
          <a:p>
            <a:pPr marL="0" indent="0">
              <a:buNone/>
            </a:pPr>
            <a:endParaRPr lang="tr-TR" dirty="0"/>
          </a:p>
          <a:p>
            <a:pPr marL="0" indent="0">
              <a:buNone/>
            </a:pPr>
            <a:r>
              <a:rPr lang="tr-TR" dirty="0"/>
              <a:t>Harp Okullarına (HO) kadın ve erkek, </a:t>
            </a:r>
            <a:endParaRPr lang="tr-TR" dirty="0" smtClean="0"/>
          </a:p>
          <a:p>
            <a:pPr marL="0" indent="0">
              <a:buNone/>
            </a:pPr>
            <a:r>
              <a:rPr lang="tr-TR" dirty="0" smtClean="0"/>
              <a:t>Astsubay </a:t>
            </a:r>
            <a:r>
              <a:rPr lang="tr-TR" dirty="0"/>
              <a:t>Meslek Yüksekokullarına (Asb. MYO) sadece erkek öğrenci alınacaktır.</a:t>
            </a:r>
          </a:p>
        </p:txBody>
      </p:sp>
    </p:spTree>
    <p:extLst>
      <p:ext uri="{BB962C8B-B14F-4D97-AF65-F5344CB8AC3E}">
        <p14:creationId xmlns:p14="http://schemas.microsoft.com/office/powerpoint/2010/main" val="28102114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8718" y="582408"/>
            <a:ext cx="7762102" cy="7430215"/>
          </a:xfrm>
        </p:spPr>
        <p:txBody>
          <a:bodyPr>
            <a:normAutofit fontScale="70000" lnSpcReduction="20000"/>
          </a:bodyPr>
          <a:lstStyle/>
          <a:p>
            <a:r>
              <a:rPr lang="tr-TR" dirty="0"/>
              <a:t>1) Türkiye Cumhuriyeti vatandaşı olmak (Çifte vatandaşlığı olan adaylar (uyruğundan biri TC olan çift uyruklular) sınava başvurabilirler ancak Harp Okulları/Astsubay Meslek Yüksekokullarından mezun olacakları tarihe kadar diğer vatandaşlıklarından vazgeçmeleri gerekmektedir.). </a:t>
            </a:r>
            <a:endParaRPr lang="tr-TR" dirty="0" smtClean="0"/>
          </a:p>
          <a:p>
            <a:r>
              <a:rPr lang="tr-TR" dirty="0" smtClean="0"/>
              <a:t>2</a:t>
            </a:r>
            <a:r>
              <a:rPr lang="tr-TR" dirty="0"/>
              <a:t>) Harp Okullarına (HO) kadın ve erkek, Astsubay Meslek Yüksekokullarına (Asb. MYO) sadece erkek öğrenci alınacaktır. </a:t>
            </a:r>
            <a:endParaRPr lang="tr-TR" dirty="0" smtClean="0"/>
          </a:p>
          <a:p>
            <a:r>
              <a:rPr lang="tr-TR" dirty="0" smtClean="0"/>
              <a:t>3</a:t>
            </a:r>
            <a:r>
              <a:rPr lang="tr-TR" dirty="0"/>
              <a:t>) Gün ve aya bakılmaksızın Harp Okulları için en fazla 20 (yirmi) yaşında olmak (01 Ocak 2004 ve sonrası doğumlu), Astsubay Meslek Yüksekokulları için en fazla 21 (</a:t>
            </a:r>
            <a:r>
              <a:rPr lang="tr-TR" dirty="0" err="1"/>
              <a:t>yirmibir</a:t>
            </a:r>
            <a:r>
              <a:rPr lang="tr-TR" dirty="0"/>
              <a:t>) yaşında olmak. </a:t>
            </a:r>
            <a:endParaRPr lang="tr-TR" dirty="0" smtClean="0"/>
          </a:p>
          <a:p>
            <a:r>
              <a:rPr lang="tr-TR" dirty="0" smtClean="0"/>
              <a:t>4</a:t>
            </a:r>
            <a:r>
              <a:rPr lang="tr-TR" dirty="0"/>
              <a:t>) Lise ve dengi okulların son sınıfında öğrenciliği devam edenler için 2024 yılında Harp Okulları ve Astsubay Meslek Yüksekokullarının kesin kayıt işlemlerinin son tarihine kadar mezun olmak veya dönemine bakılmaksızın 2022 ve 2023 yılında mezun olmak </a:t>
            </a:r>
            <a:endParaRPr lang="tr-TR" dirty="0" smtClean="0"/>
          </a:p>
          <a:p>
            <a:r>
              <a:rPr lang="tr-TR" dirty="0" smtClean="0"/>
              <a:t>5</a:t>
            </a:r>
            <a:r>
              <a:rPr lang="tr-TR" dirty="0"/>
              <a:t>) Harp Okulları ve Astsubay Meslek Yüksekokullarına başvuru için Ölçme, Seçme ve Yerleştirme Merkezi (ÖSYM) Başkanlığınca 3 Mart 2024 tarihinde yapılacak 2024 Millî Savunma Üniversitesi Askerî Öğrenci Aday Belirleme Sınavına (2024-MSÜ) katılmış ve bu sınavdan Millî Savunma Bakanlığınca belirlenecek olan çağrı taban puanını almış olmak</a:t>
            </a:r>
            <a:r>
              <a:rPr lang="tr-TR" dirty="0" smtClean="0"/>
              <a:t>.</a:t>
            </a:r>
          </a:p>
          <a:p>
            <a:r>
              <a:rPr lang="tr-TR" dirty="0"/>
              <a:t>NOT: Erkek Askerî Öğrenci adayları için asgari boy sınırı 165 cm; Kadın Askerî Öğrenci adayları için asgari boy sınırı 160 cm olarak uygulanacaktır. </a:t>
            </a:r>
            <a:endParaRPr lang="tr-TR" dirty="0" smtClean="0"/>
          </a:p>
          <a:p>
            <a:r>
              <a:rPr lang="tr-TR" dirty="0" smtClean="0"/>
              <a:t>Hava </a:t>
            </a:r>
            <a:r>
              <a:rPr lang="tr-TR" dirty="0"/>
              <a:t>Harp Okulu adayları için uygulanacak boy-kilo sınırları 165 cm-190 cm (dâhil) arasında olacaktır. Boy sınırının altında kalan adayların fiziki değerlendirme (2. Seçim Aşamaları) aşamasında adaylıkları sonlandırılacaktır. </a:t>
            </a:r>
            <a:endParaRPr lang="tr-TR" dirty="0" smtClean="0"/>
          </a:p>
          <a:p>
            <a:r>
              <a:rPr lang="tr-TR" dirty="0" smtClean="0"/>
              <a:t>DİKKAT</a:t>
            </a:r>
            <a:r>
              <a:rPr lang="tr-TR" dirty="0"/>
              <a:t>: Harp Okulları için 2024-YKS Temel Yeterlilik Testi (TYT) ile Alan Yeterlilik Testlerine (AYT); Astsubay Meslek Yüksekokulları için 2024-YKS Temel Yeterlilik Testine (TYT) girmeyen adaylar, hiçbir surette askerî okullara yerleştirilmeyecektir.</a:t>
            </a:r>
          </a:p>
        </p:txBody>
      </p:sp>
    </p:spTree>
    <p:extLst>
      <p:ext uri="{BB962C8B-B14F-4D97-AF65-F5344CB8AC3E}">
        <p14:creationId xmlns:p14="http://schemas.microsoft.com/office/powerpoint/2010/main" val="797371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877823" y="1667843"/>
            <a:ext cx="5024055" cy="954107"/>
          </a:xfrm>
          <a:prstGeom prst="rect">
            <a:avLst/>
          </a:prstGeom>
          <a:noFill/>
        </p:spPr>
        <p:txBody>
          <a:bodyPr wrap="square" rtlCol="0">
            <a:spAutoFit/>
          </a:bodyPr>
          <a:lstStyle/>
          <a:p>
            <a:pPr algn="ctr"/>
            <a:r>
              <a:rPr lang="tr-TR" sz="2800" b="1" dirty="0" smtClean="0">
                <a:solidFill>
                  <a:schemeClr val="bg1"/>
                </a:solidFill>
              </a:rPr>
              <a:t>YABANCI DİL AĞIRLIKLI DERSLER HANGİLERİ?</a:t>
            </a:r>
            <a:endParaRPr lang="tr-TR" sz="2800" b="1" dirty="0">
              <a:solidFill>
                <a:schemeClr val="bg1"/>
              </a:solidFill>
            </a:endParaRPr>
          </a:p>
        </p:txBody>
      </p:sp>
      <p:pic>
        <p:nvPicPr>
          <p:cNvPr id="2" name="Resim 1"/>
          <p:cNvPicPr>
            <a:picLocks noChangeAspect="1"/>
          </p:cNvPicPr>
          <p:nvPr/>
        </p:nvPicPr>
        <p:blipFill>
          <a:blip r:embed="rId3"/>
          <a:stretch>
            <a:fillRect/>
          </a:stretch>
        </p:blipFill>
        <p:spPr>
          <a:xfrm>
            <a:off x="6878585" y="766396"/>
            <a:ext cx="1680199" cy="1802895"/>
          </a:xfrm>
          <a:prstGeom prst="rect">
            <a:avLst/>
          </a:prstGeom>
        </p:spPr>
      </p:pic>
      <p:sp>
        <p:nvSpPr>
          <p:cNvPr id="9" name="Metin kutusu 8"/>
          <p:cNvSpPr txBox="1"/>
          <p:nvPr/>
        </p:nvSpPr>
        <p:spPr>
          <a:xfrm>
            <a:off x="414334" y="2902758"/>
            <a:ext cx="8341170" cy="954107"/>
          </a:xfrm>
          <a:prstGeom prst="rect">
            <a:avLst/>
          </a:prstGeom>
          <a:noFill/>
        </p:spPr>
        <p:txBody>
          <a:bodyPr wrap="square" rtlCol="0">
            <a:spAutoFit/>
          </a:bodyPr>
          <a:lstStyle/>
          <a:p>
            <a:pPr algn="ctr"/>
            <a:r>
              <a:rPr lang="tr-TR" sz="2800" b="1" dirty="0" smtClean="0"/>
              <a:t>Yabacı Dil Ağırlıklı Dersler de ise İNGİLİZCE ağırlıklı</a:t>
            </a:r>
          </a:p>
          <a:p>
            <a:pPr algn="ctr"/>
            <a:r>
              <a:rPr lang="tr-TR" sz="2800" b="1" dirty="0" smtClean="0"/>
              <a:t>Dersler verilmektedir.</a:t>
            </a:r>
            <a:endParaRPr lang="tr-TR" sz="2800" b="1" dirty="0"/>
          </a:p>
        </p:txBody>
      </p:sp>
      <p:pic>
        <p:nvPicPr>
          <p:cNvPr id="4" name="Resim 3"/>
          <p:cNvPicPr>
            <a:picLocks noChangeAspect="1"/>
          </p:cNvPicPr>
          <p:nvPr/>
        </p:nvPicPr>
        <p:blipFill>
          <a:blip r:embed="rId4"/>
          <a:stretch>
            <a:fillRect/>
          </a:stretch>
        </p:blipFill>
        <p:spPr>
          <a:xfrm>
            <a:off x="2122191" y="3887841"/>
            <a:ext cx="5394178" cy="4656846"/>
          </a:xfrm>
          <a:prstGeom prst="rect">
            <a:avLst/>
          </a:prstGeom>
        </p:spPr>
      </p:pic>
    </p:spTree>
    <p:extLst>
      <p:ext uri="{BB962C8B-B14F-4D97-AF65-F5344CB8AC3E}">
        <p14:creationId xmlns:p14="http://schemas.microsoft.com/office/powerpoint/2010/main" val="1923120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877823" y="1667843"/>
            <a:ext cx="5024055" cy="954107"/>
          </a:xfrm>
          <a:prstGeom prst="rect">
            <a:avLst/>
          </a:prstGeom>
          <a:noFill/>
        </p:spPr>
        <p:txBody>
          <a:bodyPr wrap="square" rtlCol="0">
            <a:spAutoFit/>
          </a:bodyPr>
          <a:lstStyle/>
          <a:p>
            <a:pPr algn="ctr"/>
            <a:r>
              <a:rPr lang="tr-TR" sz="2800" b="1" dirty="0" smtClean="0">
                <a:solidFill>
                  <a:schemeClr val="bg1"/>
                </a:solidFill>
              </a:rPr>
              <a:t>SAYISAL ALANDAN TERCİH EDEBİLECEKLERİ BÖLÜMLER</a:t>
            </a:r>
            <a:endParaRPr lang="tr-TR" sz="2800" b="1" dirty="0">
              <a:solidFill>
                <a:schemeClr val="bg1"/>
              </a:solidFill>
            </a:endParaRPr>
          </a:p>
        </p:txBody>
      </p:sp>
      <p:pic>
        <p:nvPicPr>
          <p:cNvPr id="4" name="Resim 3"/>
          <p:cNvPicPr>
            <a:picLocks noChangeAspect="1"/>
          </p:cNvPicPr>
          <p:nvPr/>
        </p:nvPicPr>
        <p:blipFill>
          <a:blip r:embed="rId3"/>
          <a:stretch>
            <a:fillRect/>
          </a:stretch>
        </p:blipFill>
        <p:spPr>
          <a:xfrm>
            <a:off x="6437801" y="667395"/>
            <a:ext cx="2317703" cy="2000895"/>
          </a:xfrm>
          <a:prstGeom prst="rect">
            <a:avLst/>
          </a:prstGeom>
        </p:spPr>
      </p:pic>
      <p:pic>
        <p:nvPicPr>
          <p:cNvPr id="3" name="Resim 2"/>
          <p:cNvPicPr>
            <a:picLocks noChangeAspect="1"/>
          </p:cNvPicPr>
          <p:nvPr/>
        </p:nvPicPr>
        <p:blipFill>
          <a:blip r:embed="rId4"/>
          <a:stretch>
            <a:fillRect/>
          </a:stretch>
        </p:blipFill>
        <p:spPr>
          <a:xfrm>
            <a:off x="629045" y="3350229"/>
            <a:ext cx="835193" cy="819435"/>
          </a:xfrm>
          <a:prstGeom prst="rect">
            <a:avLst/>
          </a:prstGeom>
        </p:spPr>
      </p:pic>
      <p:pic>
        <p:nvPicPr>
          <p:cNvPr id="5" name="Resim 4"/>
          <p:cNvPicPr>
            <a:picLocks noChangeAspect="1"/>
          </p:cNvPicPr>
          <p:nvPr/>
        </p:nvPicPr>
        <p:blipFill>
          <a:blip r:embed="rId5"/>
          <a:stretch>
            <a:fillRect/>
          </a:stretch>
        </p:blipFill>
        <p:spPr>
          <a:xfrm>
            <a:off x="629045" y="4479715"/>
            <a:ext cx="835193" cy="811776"/>
          </a:xfrm>
          <a:prstGeom prst="rect">
            <a:avLst/>
          </a:prstGeom>
        </p:spPr>
      </p:pic>
      <p:pic>
        <p:nvPicPr>
          <p:cNvPr id="6" name="Resim 5"/>
          <p:cNvPicPr>
            <a:picLocks noChangeAspect="1"/>
          </p:cNvPicPr>
          <p:nvPr/>
        </p:nvPicPr>
        <p:blipFill>
          <a:blip r:embed="rId6"/>
          <a:stretch>
            <a:fillRect/>
          </a:stretch>
        </p:blipFill>
        <p:spPr>
          <a:xfrm>
            <a:off x="629045" y="5601542"/>
            <a:ext cx="835193" cy="819435"/>
          </a:xfrm>
          <a:prstGeom prst="rect">
            <a:avLst/>
          </a:prstGeom>
        </p:spPr>
      </p:pic>
      <p:pic>
        <p:nvPicPr>
          <p:cNvPr id="7" name="Resim 6"/>
          <p:cNvPicPr>
            <a:picLocks noChangeAspect="1"/>
          </p:cNvPicPr>
          <p:nvPr/>
        </p:nvPicPr>
        <p:blipFill>
          <a:blip r:embed="rId7"/>
          <a:stretch>
            <a:fillRect/>
          </a:stretch>
        </p:blipFill>
        <p:spPr>
          <a:xfrm>
            <a:off x="629045" y="6913908"/>
            <a:ext cx="835193" cy="811776"/>
          </a:xfrm>
          <a:prstGeom prst="rect">
            <a:avLst/>
          </a:prstGeom>
        </p:spPr>
      </p:pic>
      <p:pic>
        <p:nvPicPr>
          <p:cNvPr id="8" name="Resim 7"/>
          <p:cNvPicPr>
            <a:picLocks noChangeAspect="1"/>
          </p:cNvPicPr>
          <p:nvPr/>
        </p:nvPicPr>
        <p:blipFill>
          <a:blip r:embed="rId8"/>
          <a:stretch>
            <a:fillRect/>
          </a:stretch>
        </p:blipFill>
        <p:spPr>
          <a:xfrm>
            <a:off x="5191755" y="3350229"/>
            <a:ext cx="879772" cy="847188"/>
          </a:xfrm>
          <a:prstGeom prst="rect">
            <a:avLst/>
          </a:prstGeom>
        </p:spPr>
      </p:pic>
      <p:pic>
        <p:nvPicPr>
          <p:cNvPr id="10" name="Resim 9"/>
          <p:cNvPicPr>
            <a:picLocks noChangeAspect="1"/>
          </p:cNvPicPr>
          <p:nvPr/>
        </p:nvPicPr>
        <p:blipFill>
          <a:blip r:embed="rId9"/>
          <a:stretch>
            <a:fillRect/>
          </a:stretch>
        </p:blipFill>
        <p:spPr>
          <a:xfrm>
            <a:off x="5191755" y="4479715"/>
            <a:ext cx="908572" cy="814448"/>
          </a:xfrm>
          <a:prstGeom prst="rect">
            <a:avLst/>
          </a:prstGeom>
        </p:spPr>
      </p:pic>
      <p:pic>
        <p:nvPicPr>
          <p:cNvPr id="11" name="Resim 10"/>
          <p:cNvPicPr>
            <a:picLocks noChangeAspect="1"/>
          </p:cNvPicPr>
          <p:nvPr/>
        </p:nvPicPr>
        <p:blipFill>
          <a:blip r:embed="rId10"/>
          <a:stretch>
            <a:fillRect/>
          </a:stretch>
        </p:blipFill>
        <p:spPr>
          <a:xfrm>
            <a:off x="5191755" y="5601542"/>
            <a:ext cx="908572" cy="814446"/>
          </a:xfrm>
          <a:prstGeom prst="rect">
            <a:avLst/>
          </a:prstGeom>
        </p:spPr>
      </p:pic>
      <p:pic>
        <p:nvPicPr>
          <p:cNvPr id="12" name="Resim 11"/>
          <p:cNvPicPr>
            <a:picLocks noChangeAspect="1"/>
          </p:cNvPicPr>
          <p:nvPr/>
        </p:nvPicPr>
        <p:blipFill>
          <a:blip r:embed="rId11"/>
          <a:stretch>
            <a:fillRect/>
          </a:stretch>
        </p:blipFill>
        <p:spPr>
          <a:xfrm>
            <a:off x="5191755" y="6913908"/>
            <a:ext cx="879773" cy="811776"/>
          </a:xfrm>
          <a:prstGeom prst="rect">
            <a:avLst/>
          </a:prstGeom>
        </p:spPr>
      </p:pic>
      <p:sp>
        <p:nvSpPr>
          <p:cNvPr id="13" name="Metin kutusu 12"/>
          <p:cNvSpPr txBox="1"/>
          <p:nvPr/>
        </p:nvSpPr>
        <p:spPr>
          <a:xfrm>
            <a:off x="1464238" y="3498336"/>
            <a:ext cx="1627632" cy="523220"/>
          </a:xfrm>
          <a:prstGeom prst="rect">
            <a:avLst/>
          </a:prstGeom>
          <a:noFill/>
        </p:spPr>
        <p:txBody>
          <a:bodyPr wrap="square" rtlCol="0">
            <a:spAutoFit/>
          </a:bodyPr>
          <a:lstStyle/>
          <a:p>
            <a:r>
              <a:rPr lang="tr-TR" sz="2800" b="1" dirty="0" smtClean="0"/>
              <a:t>TIP</a:t>
            </a:r>
            <a:endParaRPr lang="tr-TR" sz="2800" b="1" dirty="0"/>
          </a:p>
        </p:txBody>
      </p:sp>
      <p:sp>
        <p:nvSpPr>
          <p:cNvPr id="17" name="Metin kutusu 16"/>
          <p:cNvSpPr txBox="1"/>
          <p:nvPr/>
        </p:nvSpPr>
        <p:spPr>
          <a:xfrm>
            <a:off x="1464238" y="4587417"/>
            <a:ext cx="2412818" cy="523220"/>
          </a:xfrm>
          <a:prstGeom prst="rect">
            <a:avLst/>
          </a:prstGeom>
          <a:noFill/>
        </p:spPr>
        <p:txBody>
          <a:bodyPr wrap="square" rtlCol="0">
            <a:spAutoFit/>
          </a:bodyPr>
          <a:lstStyle/>
          <a:p>
            <a:r>
              <a:rPr lang="tr-TR" sz="2800" b="1" dirty="0" smtClean="0"/>
              <a:t>DİŞ HEKİMLİĞİ</a:t>
            </a:r>
            <a:endParaRPr lang="tr-TR" sz="2800" b="1" dirty="0"/>
          </a:p>
        </p:txBody>
      </p:sp>
      <p:sp>
        <p:nvSpPr>
          <p:cNvPr id="18" name="Metin kutusu 17"/>
          <p:cNvSpPr txBox="1"/>
          <p:nvPr/>
        </p:nvSpPr>
        <p:spPr>
          <a:xfrm>
            <a:off x="1464238" y="5669906"/>
            <a:ext cx="2412818" cy="523220"/>
          </a:xfrm>
          <a:prstGeom prst="rect">
            <a:avLst/>
          </a:prstGeom>
          <a:noFill/>
        </p:spPr>
        <p:txBody>
          <a:bodyPr wrap="square" rtlCol="0">
            <a:spAutoFit/>
          </a:bodyPr>
          <a:lstStyle/>
          <a:p>
            <a:r>
              <a:rPr lang="tr-TR" sz="2800" b="1" dirty="0" smtClean="0"/>
              <a:t>MÜHENDİSLİK</a:t>
            </a:r>
            <a:endParaRPr lang="tr-TR" sz="2800" b="1" dirty="0"/>
          </a:p>
        </p:txBody>
      </p:sp>
      <p:sp>
        <p:nvSpPr>
          <p:cNvPr id="19" name="Metin kutusu 18"/>
          <p:cNvSpPr txBox="1"/>
          <p:nvPr/>
        </p:nvSpPr>
        <p:spPr>
          <a:xfrm>
            <a:off x="1474580" y="7058186"/>
            <a:ext cx="2412818" cy="523220"/>
          </a:xfrm>
          <a:prstGeom prst="rect">
            <a:avLst/>
          </a:prstGeom>
          <a:noFill/>
        </p:spPr>
        <p:txBody>
          <a:bodyPr wrap="square" rtlCol="0">
            <a:spAutoFit/>
          </a:bodyPr>
          <a:lstStyle/>
          <a:p>
            <a:r>
              <a:rPr lang="tr-TR" sz="2800" b="1" dirty="0" smtClean="0"/>
              <a:t>ECZACILIK</a:t>
            </a:r>
            <a:endParaRPr lang="tr-TR" sz="2800" b="1" dirty="0"/>
          </a:p>
        </p:txBody>
      </p:sp>
      <p:sp>
        <p:nvSpPr>
          <p:cNvPr id="20" name="Metin kutusu 19"/>
          <p:cNvSpPr txBox="1"/>
          <p:nvPr/>
        </p:nvSpPr>
        <p:spPr>
          <a:xfrm>
            <a:off x="6221240" y="3498336"/>
            <a:ext cx="2412818" cy="523220"/>
          </a:xfrm>
          <a:prstGeom prst="rect">
            <a:avLst/>
          </a:prstGeom>
          <a:noFill/>
        </p:spPr>
        <p:txBody>
          <a:bodyPr wrap="square" rtlCol="0">
            <a:spAutoFit/>
          </a:bodyPr>
          <a:lstStyle/>
          <a:p>
            <a:r>
              <a:rPr lang="tr-TR" sz="2800" b="1" dirty="0" smtClean="0"/>
              <a:t>MATEMATİK</a:t>
            </a:r>
            <a:endParaRPr lang="tr-TR" sz="2800" b="1" dirty="0"/>
          </a:p>
        </p:txBody>
      </p:sp>
      <p:sp>
        <p:nvSpPr>
          <p:cNvPr id="21" name="Metin kutusu 20"/>
          <p:cNvSpPr txBox="1"/>
          <p:nvPr/>
        </p:nvSpPr>
        <p:spPr>
          <a:xfrm>
            <a:off x="6221240" y="4477911"/>
            <a:ext cx="2412818" cy="954107"/>
          </a:xfrm>
          <a:prstGeom prst="rect">
            <a:avLst/>
          </a:prstGeom>
          <a:noFill/>
        </p:spPr>
        <p:txBody>
          <a:bodyPr wrap="square" rtlCol="0">
            <a:spAutoFit/>
          </a:bodyPr>
          <a:lstStyle/>
          <a:p>
            <a:r>
              <a:rPr lang="tr-TR" sz="2800" b="1" dirty="0" smtClean="0"/>
              <a:t>FİZİK TEDAVİ VE REHABİL.</a:t>
            </a:r>
            <a:endParaRPr lang="tr-TR" sz="2800" b="1" dirty="0"/>
          </a:p>
        </p:txBody>
      </p:sp>
      <p:sp>
        <p:nvSpPr>
          <p:cNvPr id="22" name="Metin kutusu 21"/>
          <p:cNvSpPr txBox="1"/>
          <p:nvPr/>
        </p:nvSpPr>
        <p:spPr>
          <a:xfrm>
            <a:off x="6208617" y="5669906"/>
            <a:ext cx="2412818" cy="954107"/>
          </a:xfrm>
          <a:prstGeom prst="rect">
            <a:avLst/>
          </a:prstGeom>
          <a:noFill/>
        </p:spPr>
        <p:txBody>
          <a:bodyPr wrap="square" rtlCol="0">
            <a:spAutoFit/>
          </a:bodyPr>
          <a:lstStyle/>
          <a:p>
            <a:r>
              <a:rPr lang="tr-TR" sz="2800" b="1" dirty="0" smtClean="0"/>
              <a:t>DİL KONUŞMA TERAPİSİ</a:t>
            </a:r>
            <a:endParaRPr lang="tr-TR" sz="2800" b="1" dirty="0"/>
          </a:p>
        </p:txBody>
      </p:sp>
      <p:sp>
        <p:nvSpPr>
          <p:cNvPr id="24" name="Metin kutusu 23"/>
          <p:cNvSpPr txBox="1"/>
          <p:nvPr/>
        </p:nvSpPr>
        <p:spPr>
          <a:xfrm>
            <a:off x="6208617" y="7043655"/>
            <a:ext cx="2412818" cy="523220"/>
          </a:xfrm>
          <a:prstGeom prst="rect">
            <a:avLst/>
          </a:prstGeom>
          <a:noFill/>
        </p:spPr>
        <p:txBody>
          <a:bodyPr wrap="square" rtlCol="0">
            <a:spAutoFit/>
          </a:bodyPr>
          <a:lstStyle/>
          <a:p>
            <a:r>
              <a:rPr lang="tr-TR" sz="2800" b="1" dirty="0" smtClean="0"/>
              <a:t>HEMŞİRELİK</a:t>
            </a:r>
            <a:endParaRPr lang="tr-TR" sz="2800" b="1" dirty="0"/>
          </a:p>
        </p:txBody>
      </p:sp>
    </p:spTree>
    <p:extLst>
      <p:ext uri="{BB962C8B-B14F-4D97-AF65-F5344CB8AC3E}">
        <p14:creationId xmlns:p14="http://schemas.microsoft.com/office/powerpoint/2010/main" val="703622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877823" y="1686131"/>
            <a:ext cx="5024055" cy="830997"/>
          </a:xfrm>
          <a:prstGeom prst="rect">
            <a:avLst/>
          </a:prstGeom>
          <a:noFill/>
        </p:spPr>
        <p:txBody>
          <a:bodyPr wrap="square" rtlCol="0">
            <a:spAutoFit/>
          </a:bodyPr>
          <a:lstStyle/>
          <a:p>
            <a:pPr algn="ctr"/>
            <a:r>
              <a:rPr lang="tr-TR" sz="2400" b="1" dirty="0" smtClean="0">
                <a:solidFill>
                  <a:schemeClr val="bg1"/>
                </a:solidFill>
              </a:rPr>
              <a:t>EŞİT AĞIRLIK ALANINDAN TERCİH EDEBİLECEKLERİ BÖLÜMLER</a:t>
            </a:r>
            <a:endParaRPr lang="tr-TR" sz="2400" b="1" dirty="0">
              <a:solidFill>
                <a:schemeClr val="bg1"/>
              </a:solidFill>
            </a:endParaRPr>
          </a:p>
        </p:txBody>
      </p:sp>
      <p:pic>
        <p:nvPicPr>
          <p:cNvPr id="4" name="Resim 3"/>
          <p:cNvPicPr>
            <a:picLocks noChangeAspect="1"/>
          </p:cNvPicPr>
          <p:nvPr/>
        </p:nvPicPr>
        <p:blipFill>
          <a:blip r:embed="rId3"/>
          <a:stretch>
            <a:fillRect/>
          </a:stretch>
        </p:blipFill>
        <p:spPr>
          <a:xfrm>
            <a:off x="6437801" y="667395"/>
            <a:ext cx="2317703" cy="2000895"/>
          </a:xfrm>
          <a:prstGeom prst="rect">
            <a:avLst/>
          </a:prstGeom>
        </p:spPr>
      </p:pic>
      <p:pic>
        <p:nvPicPr>
          <p:cNvPr id="3" name="Resim 2"/>
          <p:cNvPicPr>
            <a:picLocks noChangeAspect="1"/>
          </p:cNvPicPr>
          <p:nvPr/>
        </p:nvPicPr>
        <p:blipFill>
          <a:blip r:embed="rId4"/>
          <a:stretch>
            <a:fillRect/>
          </a:stretch>
        </p:blipFill>
        <p:spPr>
          <a:xfrm>
            <a:off x="629045" y="3350229"/>
            <a:ext cx="835193" cy="819435"/>
          </a:xfrm>
          <a:prstGeom prst="rect">
            <a:avLst/>
          </a:prstGeom>
        </p:spPr>
      </p:pic>
      <p:pic>
        <p:nvPicPr>
          <p:cNvPr id="5" name="Resim 4"/>
          <p:cNvPicPr>
            <a:picLocks noChangeAspect="1"/>
          </p:cNvPicPr>
          <p:nvPr/>
        </p:nvPicPr>
        <p:blipFill>
          <a:blip r:embed="rId5"/>
          <a:stretch>
            <a:fillRect/>
          </a:stretch>
        </p:blipFill>
        <p:spPr>
          <a:xfrm>
            <a:off x="629045" y="4479715"/>
            <a:ext cx="835193" cy="811776"/>
          </a:xfrm>
          <a:prstGeom prst="rect">
            <a:avLst/>
          </a:prstGeom>
        </p:spPr>
      </p:pic>
      <p:pic>
        <p:nvPicPr>
          <p:cNvPr id="6" name="Resim 5"/>
          <p:cNvPicPr>
            <a:picLocks noChangeAspect="1"/>
          </p:cNvPicPr>
          <p:nvPr/>
        </p:nvPicPr>
        <p:blipFill>
          <a:blip r:embed="rId6"/>
          <a:stretch>
            <a:fillRect/>
          </a:stretch>
        </p:blipFill>
        <p:spPr>
          <a:xfrm>
            <a:off x="629045" y="5601542"/>
            <a:ext cx="835193" cy="819435"/>
          </a:xfrm>
          <a:prstGeom prst="rect">
            <a:avLst/>
          </a:prstGeom>
        </p:spPr>
      </p:pic>
      <p:pic>
        <p:nvPicPr>
          <p:cNvPr id="7" name="Resim 6"/>
          <p:cNvPicPr>
            <a:picLocks noChangeAspect="1"/>
          </p:cNvPicPr>
          <p:nvPr/>
        </p:nvPicPr>
        <p:blipFill>
          <a:blip r:embed="rId7"/>
          <a:stretch>
            <a:fillRect/>
          </a:stretch>
        </p:blipFill>
        <p:spPr>
          <a:xfrm>
            <a:off x="629045" y="6913908"/>
            <a:ext cx="835193" cy="811776"/>
          </a:xfrm>
          <a:prstGeom prst="rect">
            <a:avLst/>
          </a:prstGeom>
        </p:spPr>
      </p:pic>
      <p:pic>
        <p:nvPicPr>
          <p:cNvPr id="8" name="Resim 7"/>
          <p:cNvPicPr>
            <a:picLocks noChangeAspect="1"/>
          </p:cNvPicPr>
          <p:nvPr/>
        </p:nvPicPr>
        <p:blipFill>
          <a:blip r:embed="rId8"/>
          <a:stretch>
            <a:fillRect/>
          </a:stretch>
        </p:blipFill>
        <p:spPr>
          <a:xfrm>
            <a:off x="5191755" y="3350229"/>
            <a:ext cx="879772" cy="847188"/>
          </a:xfrm>
          <a:prstGeom prst="rect">
            <a:avLst/>
          </a:prstGeom>
        </p:spPr>
      </p:pic>
      <p:pic>
        <p:nvPicPr>
          <p:cNvPr id="10" name="Resim 9"/>
          <p:cNvPicPr>
            <a:picLocks noChangeAspect="1"/>
          </p:cNvPicPr>
          <p:nvPr/>
        </p:nvPicPr>
        <p:blipFill>
          <a:blip r:embed="rId9"/>
          <a:stretch>
            <a:fillRect/>
          </a:stretch>
        </p:blipFill>
        <p:spPr>
          <a:xfrm>
            <a:off x="5191755" y="4479715"/>
            <a:ext cx="908572" cy="814448"/>
          </a:xfrm>
          <a:prstGeom prst="rect">
            <a:avLst/>
          </a:prstGeom>
        </p:spPr>
      </p:pic>
      <p:pic>
        <p:nvPicPr>
          <p:cNvPr id="11" name="Resim 10"/>
          <p:cNvPicPr>
            <a:picLocks noChangeAspect="1"/>
          </p:cNvPicPr>
          <p:nvPr/>
        </p:nvPicPr>
        <p:blipFill>
          <a:blip r:embed="rId10"/>
          <a:stretch>
            <a:fillRect/>
          </a:stretch>
        </p:blipFill>
        <p:spPr>
          <a:xfrm>
            <a:off x="5191755" y="5601542"/>
            <a:ext cx="908572" cy="814446"/>
          </a:xfrm>
          <a:prstGeom prst="rect">
            <a:avLst/>
          </a:prstGeom>
        </p:spPr>
      </p:pic>
      <p:pic>
        <p:nvPicPr>
          <p:cNvPr id="12" name="Resim 11"/>
          <p:cNvPicPr>
            <a:picLocks noChangeAspect="1"/>
          </p:cNvPicPr>
          <p:nvPr/>
        </p:nvPicPr>
        <p:blipFill>
          <a:blip r:embed="rId11"/>
          <a:stretch>
            <a:fillRect/>
          </a:stretch>
        </p:blipFill>
        <p:spPr>
          <a:xfrm>
            <a:off x="5191755" y="6913908"/>
            <a:ext cx="879773" cy="811776"/>
          </a:xfrm>
          <a:prstGeom prst="rect">
            <a:avLst/>
          </a:prstGeom>
        </p:spPr>
      </p:pic>
      <p:sp>
        <p:nvSpPr>
          <p:cNvPr id="13" name="Metin kutusu 12"/>
          <p:cNvSpPr txBox="1"/>
          <p:nvPr/>
        </p:nvSpPr>
        <p:spPr>
          <a:xfrm>
            <a:off x="1464238" y="3498336"/>
            <a:ext cx="1627632" cy="523220"/>
          </a:xfrm>
          <a:prstGeom prst="rect">
            <a:avLst/>
          </a:prstGeom>
          <a:noFill/>
        </p:spPr>
        <p:txBody>
          <a:bodyPr wrap="square" rtlCol="0">
            <a:spAutoFit/>
          </a:bodyPr>
          <a:lstStyle/>
          <a:p>
            <a:r>
              <a:rPr lang="tr-TR" sz="2800" b="1" dirty="0" smtClean="0"/>
              <a:t>HUKUK</a:t>
            </a:r>
            <a:endParaRPr lang="tr-TR" sz="2800" b="1" dirty="0"/>
          </a:p>
        </p:txBody>
      </p:sp>
      <p:sp>
        <p:nvSpPr>
          <p:cNvPr id="17" name="Metin kutusu 16"/>
          <p:cNvSpPr txBox="1"/>
          <p:nvPr/>
        </p:nvSpPr>
        <p:spPr>
          <a:xfrm>
            <a:off x="1464238" y="4587417"/>
            <a:ext cx="2412818" cy="523220"/>
          </a:xfrm>
          <a:prstGeom prst="rect">
            <a:avLst/>
          </a:prstGeom>
          <a:noFill/>
        </p:spPr>
        <p:txBody>
          <a:bodyPr wrap="square" rtlCol="0">
            <a:spAutoFit/>
          </a:bodyPr>
          <a:lstStyle/>
          <a:p>
            <a:r>
              <a:rPr lang="tr-TR" sz="2800" b="1" dirty="0" smtClean="0"/>
              <a:t>PSİKOLOJİ</a:t>
            </a:r>
            <a:endParaRPr lang="tr-TR" sz="2800" b="1" dirty="0"/>
          </a:p>
        </p:txBody>
      </p:sp>
      <p:sp>
        <p:nvSpPr>
          <p:cNvPr id="18" name="Metin kutusu 17"/>
          <p:cNvSpPr txBox="1"/>
          <p:nvPr/>
        </p:nvSpPr>
        <p:spPr>
          <a:xfrm>
            <a:off x="1464238" y="5669906"/>
            <a:ext cx="2412818" cy="523220"/>
          </a:xfrm>
          <a:prstGeom prst="rect">
            <a:avLst/>
          </a:prstGeom>
          <a:noFill/>
        </p:spPr>
        <p:txBody>
          <a:bodyPr wrap="square" rtlCol="0">
            <a:spAutoFit/>
          </a:bodyPr>
          <a:lstStyle/>
          <a:p>
            <a:r>
              <a:rPr lang="tr-TR" sz="2800" b="1" dirty="0" smtClean="0"/>
              <a:t>PDR</a:t>
            </a:r>
            <a:endParaRPr lang="tr-TR" sz="2800" b="1" dirty="0"/>
          </a:p>
        </p:txBody>
      </p:sp>
      <p:sp>
        <p:nvSpPr>
          <p:cNvPr id="19" name="Metin kutusu 18"/>
          <p:cNvSpPr txBox="1"/>
          <p:nvPr/>
        </p:nvSpPr>
        <p:spPr>
          <a:xfrm>
            <a:off x="1474580" y="7058186"/>
            <a:ext cx="3580086" cy="523220"/>
          </a:xfrm>
          <a:prstGeom prst="rect">
            <a:avLst/>
          </a:prstGeom>
          <a:noFill/>
        </p:spPr>
        <p:txBody>
          <a:bodyPr wrap="square" rtlCol="0">
            <a:spAutoFit/>
          </a:bodyPr>
          <a:lstStyle/>
          <a:p>
            <a:r>
              <a:rPr lang="tr-TR" sz="2800" b="1" dirty="0" smtClean="0"/>
              <a:t>SINIF ÖĞRETMENLİĞİ</a:t>
            </a:r>
            <a:endParaRPr lang="tr-TR" sz="2800" b="1" dirty="0"/>
          </a:p>
        </p:txBody>
      </p:sp>
      <p:sp>
        <p:nvSpPr>
          <p:cNvPr id="20" name="Metin kutusu 19"/>
          <p:cNvSpPr txBox="1"/>
          <p:nvPr/>
        </p:nvSpPr>
        <p:spPr>
          <a:xfrm>
            <a:off x="6111512" y="3480048"/>
            <a:ext cx="2778298" cy="523220"/>
          </a:xfrm>
          <a:prstGeom prst="rect">
            <a:avLst/>
          </a:prstGeom>
          <a:noFill/>
        </p:spPr>
        <p:txBody>
          <a:bodyPr wrap="square" rtlCol="0">
            <a:spAutoFit/>
          </a:bodyPr>
          <a:lstStyle/>
          <a:p>
            <a:r>
              <a:rPr lang="tr-TR" sz="2800" b="1" dirty="0" smtClean="0"/>
              <a:t>ÇOCUK GELİŞİMİ</a:t>
            </a:r>
            <a:endParaRPr lang="tr-TR" sz="2800" b="1" dirty="0"/>
          </a:p>
        </p:txBody>
      </p:sp>
      <p:sp>
        <p:nvSpPr>
          <p:cNvPr id="21" name="Metin kutusu 20"/>
          <p:cNvSpPr txBox="1"/>
          <p:nvPr/>
        </p:nvSpPr>
        <p:spPr>
          <a:xfrm>
            <a:off x="6111512" y="4552867"/>
            <a:ext cx="2778298" cy="523220"/>
          </a:xfrm>
          <a:prstGeom prst="rect">
            <a:avLst/>
          </a:prstGeom>
          <a:noFill/>
        </p:spPr>
        <p:txBody>
          <a:bodyPr wrap="square" rtlCol="0">
            <a:spAutoFit/>
          </a:bodyPr>
          <a:lstStyle/>
          <a:p>
            <a:r>
              <a:rPr lang="tr-TR" sz="2800" b="1" dirty="0" smtClean="0"/>
              <a:t>KAMU YÖNETİMİ</a:t>
            </a:r>
            <a:endParaRPr lang="tr-TR" sz="2800" b="1" dirty="0"/>
          </a:p>
        </p:txBody>
      </p:sp>
      <p:sp>
        <p:nvSpPr>
          <p:cNvPr id="22" name="Metin kutusu 21"/>
          <p:cNvSpPr txBox="1"/>
          <p:nvPr/>
        </p:nvSpPr>
        <p:spPr>
          <a:xfrm>
            <a:off x="6208617" y="5669906"/>
            <a:ext cx="2412818" cy="523220"/>
          </a:xfrm>
          <a:prstGeom prst="rect">
            <a:avLst/>
          </a:prstGeom>
          <a:noFill/>
        </p:spPr>
        <p:txBody>
          <a:bodyPr wrap="square" rtlCol="0">
            <a:spAutoFit/>
          </a:bodyPr>
          <a:lstStyle/>
          <a:p>
            <a:r>
              <a:rPr lang="tr-TR" sz="2800" b="1" dirty="0" smtClean="0"/>
              <a:t>İKTİSAT</a:t>
            </a:r>
            <a:endParaRPr lang="tr-TR" sz="2800" b="1" dirty="0"/>
          </a:p>
        </p:txBody>
      </p:sp>
      <p:sp>
        <p:nvSpPr>
          <p:cNvPr id="24" name="Metin kutusu 23"/>
          <p:cNvSpPr txBox="1"/>
          <p:nvPr/>
        </p:nvSpPr>
        <p:spPr>
          <a:xfrm>
            <a:off x="6208617" y="7043655"/>
            <a:ext cx="2412818" cy="523220"/>
          </a:xfrm>
          <a:prstGeom prst="rect">
            <a:avLst/>
          </a:prstGeom>
          <a:noFill/>
        </p:spPr>
        <p:txBody>
          <a:bodyPr wrap="square" rtlCol="0">
            <a:spAutoFit/>
          </a:bodyPr>
          <a:lstStyle/>
          <a:p>
            <a:r>
              <a:rPr lang="tr-TR" sz="2800" b="1" dirty="0" smtClean="0"/>
              <a:t>İŞLETME</a:t>
            </a:r>
            <a:endParaRPr lang="tr-TR" sz="2800" b="1" dirty="0"/>
          </a:p>
        </p:txBody>
      </p:sp>
    </p:spTree>
    <p:extLst>
      <p:ext uri="{BB962C8B-B14F-4D97-AF65-F5344CB8AC3E}">
        <p14:creationId xmlns:p14="http://schemas.microsoft.com/office/powerpoint/2010/main" val="1195178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877823" y="1686131"/>
            <a:ext cx="5024055" cy="830997"/>
          </a:xfrm>
          <a:prstGeom prst="rect">
            <a:avLst/>
          </a:prstGeom>
          <a:noFill/>
        </p:spPr>
        <p:txBody>
          <a:bodyPr wrap="square" rtlCol="0">
            <a:spAutoFit/>
          </a:bodyPr>
          <a:lstStyle/>
          <a:p>
            <a:pPr algn="ctr"/>
            <a:r>
              <a:rPr lang="tr-TR" sz="2400" b="1" dirty="0" smtClean="0">
                <a:solidFill>
                  <a:schemeClr val="bg1"/>
                </a:solidFill>
              </a:rPr>
              <a:t>SÖZEL ALANINDAN TERCİH EDEBİLECEKLERİ BÖLÜMLER</a:t>
            </a:r>
            <a:endParaRPr lang="tr-TR" sz="2400" b="1" dirty="0">
              <a:solidFill>
                <a:schemeClr val="bg1"/>
              </a:solidFill>
            </a:endParaRPr>
          </a:p>
        </p:txBody>
      </p:sp>
      <p:pic>
        <p:nvPicPr>
          <p:cNvPr id="4" name="Resim 3"/>
          <p:cNvPicPr>
            <a:picLocks noChangeAspect="1"/>
          </p:cNvPicPr>
          <p:nvPr/>
        </p:nvPicPr>
        <p:blipFill>
          <a:blip r:embed="rId3"/>
          <a:stretch>
            <a:fillRect/>
          </a:stretch>
        </p:blipFill>
        <p:spPr>
          <a:xfrm>
            <a:off x="6437801" y="667395"/>
            <a:ext cx="2317703" cy="2000895"/>
          </a:xfrm>
          <a:prstGeom prst="rect">
            <a:avLst/>
          </a:prstGeom>
        </p:spPr>
      </p:pic>
      <p:pic>
        <p:nvPicPr>
          <p:cNvPr id="3" name="Resim 2"/>
          <p:cNvPicPr>
            <a:picLocks noChangeAspect="1"/>
          </p:cNvPicPr>
          <p:nvPr/>
        </p:nvPicPr>
        <p:blipFill>
          <a:blip r:embed="rId4"/>
          <a:stretch>
            <a:fillRect/>
          </a:stretch>
        </p:blipFill>
        <p:spPr>
          <a:xfrm>
            <a:off x="629045" y="3350229"/>
            <a:ext cx="835193" cy="819435"/>
          </a:xfrm>
          <a:prstGeom prst="rect">
            <a:avLst/>
          </a:prstGeom>
        </p:spPr>
      </p:pic>
      <p:pic>
        <p:nvPicPr>
          <p:cNvPr id="5" name="Resim 4"/>
          <p:cNvPicPr>
            <a:picLocks noChangeAspect="1"/>
          </p:cNvPicPr>
          <p:nvPr/>
        </p:nvPicPr>
        <p:blipFill>
          <a:blip r:embed="rId5"/>
          <a:stretch>
            <a:fillRect/>
          </a:stretch>
        </p:blipFill>
        <p:spPr>
          <a:xfrm>
            <a:off x="629045" y="4479715"/>
            <a:ext cx="835193" cy="811776"/>
          </a:xfrm>
          <a:prstGeom prst="rect">
            <a:avLst/>
          </a:prstGeom>
        </p:spPr>
      </p:pic>
      <p:pic>
        <p:nvPicPr>
          <p:cNvPr id="6" name="Resim 5"/>
          <p:cNvPicPr>
            <a:picLocks noChangeAspect="1"/>
          </p:cNvPicPr>
          <p:nvPr/>
        </p:nvPicPr>
        <p:blipFill>
          <a:blip r:embed="rId6"/>
          <a:stretch>
            <a:fillRect/>
          </a:stretch>
        </p:blipFill>
        <p:spPr>
          <a:xfrm>
            <a:off x="629045" y="5601542"/>
            <a:ext cx="835193" cy="819435"/>
          </a:xfrm>
          <a:prstGeom prst="rect">
            <a:avLst/>
          </a:prstGeom>
        </p:spPr>
      </p:pic>
      <p:pic>
        <p:nvPicPr>
          <p:cNvPr id="7" name="Resim 6"/>
          <p:cNvPicPr>
            <a:picLocks noChangeAspect="1"/>
          </p:cNvPicPr>
          <p:nvPr/>
        </p:nvPicPr>
        <p:blipFill>
          <a:blip r:embed="rId7"/>
          <a:stretch>
            <a:fillRect/>
          </a:stretch>
        </p:blipFill>
        <p:spPr>
          <a:xfrm>
            <a:off x="629045" y="6913908"/>
            <a:ext cx="835193" cy="811776"/>
          </a:xfrm>
          <a:prstGeom prst="rect">
            <a:avLst/>
          </a:prstGeom>
        </p:spPr>
      </p:pic>
      <p:pic>
        <p:nvPicPr>
          <p:cNvPr id="8" name="Resim 7"/>
          <p:cNvPicPr>
            <a:picLocks noChangeAspect="1"/>
          </p:cNvPicPr>
          <p:nvPr/>
        </p:nvPicPr>
        <p:blipFill>
          <a:blip r:embed="rId8"/>
          <a:stretch>
            <a:fillRect/>
          </a:stretch>
        </p:blipFill>
        <p:spPr>
          <a:xfrm>
            <a:off x="4624827" y="3220482"/>
            <a:ext cx="879772" cy="847188"/>
          </a:xfrm>
          <a:prstGeom prst="rect">
            <a:avLst/>
          </a:prstGeom>
        </p:spPr>
      </p:pic>
      <p:pic>
        <p:nvPicPr>
          <p:cNvPr id="10" name="Resim 9"/>
          <p:cNvPicPr>
            <a:picLocks noChangeAspect="1"/>
          </p:cNvPicPr>
          <p:nvPr/>
        </p:nvPicPr>
        <p:blipFill>
          <a:blip r:embed="rId9"/>
          <a:stretch>
            <a:fillRect/>
          </a:stretch>
        </p:blipFill>
        <p:spPr>
          <a:xfrm>
            <a:off x="4624827" y="4349968"/>
            <a:ext cx="908572" cy="814448"/>
          </a:xfrm>
          <a:prstGeom prst="rect">
            <a:avLst/>
          </a:prstGeom>
        </p:spPr>
      </p:pic>
      <p:pic>
        <p:nvPicPr>
          <p:cNvPr id="11" name="Resim 10"/>
          <p:cNvPicPr>
            <a:picLocks noChangeAspect="1"/>
          </p:cNvPicPr>
          <p:nvPr/>
        </p:nvPicPr>
        <p:blipFill>
          <a:blip r:embed="rId10"/>
          <a:stretch>
            <a:fillRect/>
          </a:stretch>
        </p:blipFill>
        <p:spPr>
          <a:xfrm>
            <a:off x="4624827" y="5471795"/>
            <a:ext cx="908572" cy="814446"/>
          </a:xfrm>
          <a:prstGeom prst="rect">
            <a:avLst/>
          </a:prstGeom>
        </p:spPr>
      </p:pic>
      <p:pic>
        <p:nvPicPr>
          <p:cNvPr id="12" name="Resim 11"/>
          <p:cNvPicPr>
            <a:picLocks noChangeAspect="1"/>
          </p:cNvPicPr>
          <p:nvPr/>
        </p:nvPicPr>
        <p:blipFill>
          <a:blip r:embed="rId11"/>
          <a:stretch>
            <a:fillRect/>
          </a:stretch>
        </p:blipFill>
        <p:spPr>
          <a:xfrm>
            <a:off x="4624827" y="6784161"/>
            <a:ext cx="879773" cy="811776"/>
          </a:xfrm>
          <a:prstGeom prst="rect">
            <a:avLst/>
          </a:prstGeom>
        </p:spPr>
      </p:pic>
      <p:sp>
        <p:nvSpPr>
          <p:cNvPr id="13" name="Metin kutusu 12"/>
          <p:cNvSpPr txBox="1"/>
          <p:nvPr/>
        </p:nvSpPr>
        <p:spPr>
          <a:xfrm>
            <a:off x="1464238" y="3370582"/>
            <a:ext cx="3590428" cy="954107"/>
          </a:xfrm>
          <a:prstGeom prst="rect">
            <a:avLst/>
          </a:prstGeom>
          <a:noFill/>
        </p:spPr>
        <p:txBody>
          <a:bodyPr wrap="square" rtlCol="0">
            <a:spAutoFit/>
          </a:bodyPr>
          <a:lstStyle/>
          <a:p>
            <a:r>
              <a:rPr lang="tr-TR" sz="2800" b="1" dirty="0" smtClean="0"/>
              <a:t>OKUL ÖNCESİ ÖĞRETMENLİĞİ</a:t>
            </a:r>
            <a:endParaRPr lang="tr-TR" sz="2800" b="1" dirty="0"/>
          </a:p>
        </p:txBody>
      </p:sp>
      <p:sp>
        <p:nvSpPr>
          <p:cNvPr id="17" name="Metin kutusu 16"/>
          <p:cNvSpPr txBox="1"/>
          <p:nvPr/>
        </p:nvSpPr>
        <p:spPr>
          <a:xfrm>
            <a:off x="1464238" y="4526591"/>
            <a:ext cx="2961458" cy="954107"/>
          </a:xfrm>
          <a:prstGeom prst="rect">
            <a:avLst/>
          </a:prstGeom>
          <a:noFill/>
        </p:spPr>
        <p:txBody>
          <a:bodyPr wrap="square" rtlCol="0">
            <a:spAutoFit/>
          </a:bodyPr>
          <a:lstStyle/>
          <a:p>
            <a:r>
              <a:rPr lang="tr-TR" sz="2800" b="1" dirty="0" smtClean="0"/>
              <a:t>ÖZEL EĞİTİM ÖĞRETMENLİĞİ</a:t>
            </a:r>
            <a:endParaRPr lang="tr-TR" sz="2800" b="1" dirty="0"/>
          </a:p>
        </p:txBody>
      </p:sp>
      <p:sp>
        <p:nvSpPr>
          <p:cNvPr id="18" name="Metin kutusu 17"/>
          <p:cNvSpPr txBox="1"/>
          <p:nvPr/>
        </p:nvSpPr>
        <p:spPr>
          <a:xfrm>
            <a:off x="1464238" y="5669906"/>
            <a:ext cx="2723714" cy="954107"/>
          </a:xfrm>
          <a:prstGeom prst="rect">
            <a:avLst/>
          </a:prstGeom>
          <a:noFill/>
        </p:spPr>
        <p:txBody>
          <a:bodyPr wrap="square" rtlCol="0">
            <a:spAutoFit/>
          </a:bodyPr>
          <a:lstStyle/>
          <a:p>
            <a:r>
              <a:rPr lang="tr-TR" sz="2800" b="1" dirty="0" smtClean="0"/>
              <a:t>TÜRKÇE ÖĞRETMENLİĞİ</a:t>
            </a:r>
            <a:endParaRPr lang="tr-TR" sz="2800" b="1" dirty="0"/>
          </a:p>
        </p:txBody>
      </p:sp>
      <p:sp>
        <p:nvSpPr>
          <p:cNvPr id="19" name="Metin kutusu 18"/>
          <p:cNvSpPr txBox="1"/>
          <p:nvPr/>
        </p:nvSpPr>
        <p:spPr>
          <a:xfrm>
            <a:off x="1474580" y="7058186"/>
            <a:ext cx="3580086" cy="523220"/>
          </a:xfrm>
          <a:prstGeom prst="rect">
            <a:avLst/>
          </a:prstGeom>
          <a:noFill/>
        </p:spPr>
        <p:txBody>
          <a:bodyPr wrap="square" rtlCol="0">
            <a:spAutoFit/>
          </a:bodyPr>
          <a:lstStyle/>
          <a:p>
            <a:r>
              <a:rPr lang="tr-TR" sz="2800" b="1" dirty="0" smtClean="0"/>
              <a:t>GAZETECİLİK</a:t>
            </a:r>
            <a:endParaRPr lang="tr-TR" sz="2800" b="1" dirty="0"/>
          </a:p>
        </p:txBody>
      </p:sp>
      <p:sp>
        <p:nvSpPr>
          <p:cNvPr id="20" name="Metin kutusu 19"/>
          <p:cNvSpPr txBox="1"/>
          <p:nvPr/>
        </p:nvSpPr>
        <p:spPr>
          <a:xfrm>
            <a:off x="5544584" y="3350301"/>
            <a:ext cx="2778298" cy="954107"/>
          </a:xfrm>
          <a:prstGeom prst="rect">
            <a:avLst/>
          </a:prstGeom>
          <a:noFill/>
        </p:spPr>
        <p:txBody>
          <a:bodyPr wrap="square" rtlCol="0">
            <a:spAutoFit/>
          </a:bodyPr>
          <a:lstStyle/>
          <a:p>
            <a:r>
              <a:rPr lang="tr-TR" sz="2800" b="1" dirty="0" smtClean="0"/>
              <a:t>HALKLA İLİŞKİLER VE REKLAMCILIK</a:t>
            </a:r>
            <a:endParaRPr lang="tr-TR" sz="2800" b="1" dirty="0"/>
          </a:p>
        </p:txBody>
      </p:sp>
      <p:sp>
        <p:nvSpPr>
          <p:cNvPr id="21" name="Metin kutusu 20"/>
          <p:cNvSpPr txBox="1"/>
          <p:nvPr/>
        </p:nvSpPr>
        <p:spPr>
          <a:xfrm>
            <a:off x="5544584" y="4423120"/>
            <a:ext cx="2778298" cy="954107"/>
          </a:xfrm>
          <a:prstGeom prst="rect">
            <a:avLst/>
          </a:prstGeom>
          <a:noFill/>
        </p:spPr>
        <p:txBody>
          <a:bodyPr wrap="square" rtlCol="0">
            <a:spAutoFit/>
          </a:bodyPr>
          <a:lstStyle/>
          <a:p>
            <a:r>
              <a:rPr lang="tr-TR" sz="2800" b="1" dirty="0" smtClean="0"/>
              <a:t>TARİH ÖĞRETMENLİĞİ</a:t>
            </a:r>
            <a:endParaRPr lang="tr-TR" sz="2800" b="1" dirty="0"/>
          </a:p>
        </p:txBody>
      </p:sp>
      <p:sp>
        <p:nvSpPr>
          <p:cNvPr id="22" name="Metin kutusu 21"/>
          <p:cNvSpPr txBox="1"/>
          <p:nvPr/>
        </p:nvSpPr>
        <p:spPr>
          <a:xfrm>
            <a:off x="5641689" y="5540159"/>
            <a:ext cx="2573566" cy="954107"/>
          </a:xfrm>
          <a:prstGeom prst="rect">
            <a:avLst/>
          </a:prstGeom>
          <a:noFill/>
        </p:spPr>
        <p:txBody>
          <a:bodyPr wrap="square" rtlCol="0">
            <a:spAutoFit/>
          </a:bodyPr>
          <a:lstStyle/>
          <a:p>
            <a:r>
              <a:rPr lang="tr-TR" sz="2800" b="1" dirty="0" smtClean="0"/>
              <a:t>COĞRAFYA ÖĞRETMENLİĞİ</a:t>
            </a:r>
            <a:endParaRPr lang="tr-TR" sz="2800" b="1" dirty="0"/>
          </a:p>
        </p:txBody>
      </p:sp>
      <p:sp>
        <p:nvSpPr>
          <p:cNvPr id="24" name="Metin kutusu 23"/>
          <p:cNvSpPr txBox="1"/>
          <p:nvPr/>
        </p:nvSpPr>
        <p:spPr>
          <a:xfrm>
            <a:off x="5641689" y="6913908"/>
            <a:ext cx="2412818" cy="954107"/>
          </a:xfrm>
          <a:prstGeom prst="rect">
            <a:avLst/>
          </a:prstGeom>
          <a:noFill/>
        </p:spPr>
        <p:txBody>
          <a:bodyPr wrap="square" rtlCol="0">
            <a:spAutoFit/>
          </a:bodyPr>
          <a:lstStyle/>
          <a:p>
            <a:r>
              <a:rPr lang="tr-TR" sz="2800" b="1" dirty="0" smtClean="0"/>
              <a:t>TÜRK DİLİ VE EDEBİYATI</a:t>
            </a:r>
            <a:endParaRPr lang="tr-TR" sz="2800" b="1" dirty="0"/>
          </a:p>
        </p:txBody>
      </p:sp>
    </p:spTree>
    <p:extLst>
      <p:ext uri="{BB962C8B-B14F-4D97-AF65-F5344CB8AC3E}">
        <p14:creationId xmlns:p14="http://schemas.microsoft.com/office/powerpoint/2010/main" val="1273821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a:stretch>
            <a:fillRect/>
          </a:stretch>
        </p:blipFill>
        <p:spPr>
          <a:xfrm>
            <a:off x="414334" y="1523440"/>
            <a:ext cx="5657193" cy="1260706"/>
          </a:xfrm>
          <a:prstGeom prst="rect">
            <a:avLst/>
          </a:prstGeom>
        </p:spPr>
      </p:pic>
      <p:sp>
        <p:nvSpPr>
          <p:cNvPr id="23" name="Metin kutusu 22"/>
          <p:cNvSpPr txBox="1"/>
          <p:nvPr/>
        </p:nvSpPr>
        <p:spPr>
          <a:xfrm>
            <a:off x="877823" y="1686131"/>
            <a:ext cx="5024055" cy="830997"/>
          </a:xfrm>
          <a:prstGeom prst="rect">
            <a:avLst/>
          </a:prstGeom>
          <a:noFill/>
        </p:spPr>
        <p:txBody>
          <a:bodyPr wrap="square" rtlCol="0">
            <a:spAutoFit/>
          </a:bodyPr>
          <a:lstStyle/>
          <a:p>
            <a:pPr algn="ctr"/>
            <a:r>
              <a:rPr lang="tr-TR" sz="2400" b="1" dirty="0" smtClean="0">
                <a:solidFill>
                  <a:schemeClr val="bg1"/>
                </a:solidFill>
              </a:rPr>
              <a:t>DİL  ALANINDAN TERCİH EDEBİLECEKLERİ BÖLÜMLER</a:t>
            </a:r>
            <a:endParaRPr lang="tr-TR" sz="2400" b="1" dirty="0">
              <a:solidFill>
                <a:schemeClr val="bg1"/>
              </a:solidFill>
            </a:endParaRPr>
          </a:p>
        </p:txBody>
      </p:sp>
      <p:pic>
        <p:nvPicPr>
          <p:cNvPr id="4" name="Resim 3"/>
          <p:cNvPicPr>
            <a:picLocks noChangeAspect="1"/>
          </p:cNvPicPr>
          <p:nvPr/>
        </p:nvPicPr>
        <p:blipFill>
          <a:blip r:embed="rId3"/>
          <a:stretch>
            <a:fillRect/>
          </a:stretch>
        </p:blipFill>
        <p:spPr>
          <a:xfrm>
            <a:off x="6437801" y="667395"/>
            <a:ext cx="2317703" cy="2000895"/>
          </a:xfrm>
          <a:prstGeom prst="rect">
            <a:avLst/>
          </a:prstGeom>
        </p:spPr>
      </p:pic>
      <p:pic>
        <p:nvPicPr>
          <p:cNvPr id="3" name="Resim 2"/>
          <p:cNvPicPr>
            <a:picLocks noChangeAspect="1"/>
          </p:cNvPicPr>
          <p:nvPr/>
        </p:nvPicPr>
        <p:blipFill>
          <a:blip r:embed="rId4"/>
          <a:stretch>
            <a:fillRect/>
          </a:stretch>
        </p:blipFill>
        <p:spPr>
          <a:xfrm>
            <a:off x="629045" y="3350229"/>
            <a:ext cx="835193" cy="819435"/>
          </a:xfrm>
          <a:prstGeom prst="rect">
            <a:avLst/>
          </a:prstGeom>
        </p:spPr>
      </p:pic>
      <p:pic>
        <p:nvPicPr>
          <p:cNvPr id="5" name="Resim 4"/>
          <p:cNvPicPr>
            <a:picLocks noChangeAspect="1"/>
          </p:cNvPicPr>
          <p:nvPr/>
        </p:nvPicPr>
        <p:blipFill>
          <a:blip r:embed="rId5"/>
          <a:stretch>
            <a:fillRect/>
          </a:stretch>
        </p:blipFill>
        <p:spPr>
          <a:xfrm>
            <a:off x="629045" y="4479715"/>
            <a:ext cx="835193" cy="811776"/>
          </a:xfrm>
          <a:prstGeom prst="rect">
            <a:avLst/>
          </a:prstGeom>
        </p:spPr>
      </p:pic>
      <p:pic>
        <p:nvPicPr>
          <p:cNvPr id="6" name="Resim 5"/>
          <p:cNvPicPr>
            <a:picLocks noChangeAspect="1"/>
          </p:cNvPicPr>
          <p:nvPr/>
        </p:nvPicPr>
        <p:blipFill>
          <a:blip r:embed="rId6"/>
          <a:stretch>
            <a:fillRect/>
          </a:stretch>
        </p:blipFill>
        <p:spPr>
          <a:xfrm>
            <a:off x="629045" y="5601542"/>
            <a:ext cx="835193" cy="819435"/>
          </a:xfrm>
          <a:prstGeom prst="rect">
            <a:avLst/>
          </a:prstGeom>
        </p:spPr>
      </p:pic>
      <p:pic>
        <p:nvPicPr>
          <p:cNvPr id="7" name="Resim 6"/>
          <p:cNvPicPr>
            <a:picLocks noChangeAspect="1"/>
          </p:cNvPicPr>
          <p:nvPr/>
        </p:nvPicPr>
        <p:blipFill>
          <a:blip r:embed="rId7"/>
          <a:stretch>
            <a:fillRect/>
          </a:stretch>
        </p:blipFill>
        <p:spPr>
          <a:xfrm>
            <a:off x="629045" y="6913908"/>
            <a:ext cx="835193" cy="811776"/>
          </a:xfrm>
          <a:prstGeom prst="rect">
            <a:avLst/>
          </a:prstGeom>
        </p:spPr>
      </p:pic>
      <p:pic>
        <p:nvPicPr>
          <p:cNvPr id="8" name="Resim 7"/>
          <p:cNvPicPr>
            <a:picLocks noChangeAspect="1"/>
          </p:cNvPicPr>
          <p:nvPr/>
        </p:nvPicPr>
        <p:blipFill>
          <a:blip r:embed="rId8"/>
          <a:stretch>
            <a:fillRect/>
          </a:stretch>
        </p:blipFill>
        <p:spPr>
          <a:xfrm>
            <a:off x="4624827" y="3220482"/>
            <a:ext cx="879772" cy="847188"/>
          </a:xfrm>
          <a:prstGeom prst="rect">
            <a:avLst/>
          </a:prstGeom>
        </p:spPr>
      </p:pic>
      <p:pic>
        <p:nvPicPr>
          <p:cNvPr id="10" name="Resim 9"/>
          <p:cNvPicPr>
            <a:picLocks noChangeAspect="1"/>
          </p:cNvPicPr>
          <p:nvPr/>
        </p:nvPicPr>
        <p:blipFill>
          <a:blip r:embed="rId9"/>
          <a:stretch>
            <a:fillRect/>
          </a:stretch>
        </p:blipFill>
        <p:spPr>
          <a:xfrm>
            <a:off x="4624827" y="4349968"/>
            <a:ext cx="908572" cy="814448"/>
          </a:xfrm>
          <a:prstGeom prst="rect">
            <a:avLst/>
          </a:prstGeom>
        </p:spPr>
      </p:pic>
      <p:pic>
        <p:nvPicPr>
          <p:cNvPr id="11" name="Resim 10"/>
          <p:cNvPicPr>
            <a:picLocks noChangeAspect="1"/>
          </p:cNvPicPr>
          <p:nvPr/>
        </p:nvPicPr>
        <p:blipFill>
          <a:blip r:embed="rId10"/>
          <a:stretch>
            <a:fillRect/>
          </a:stretch>
        </p:blipFill>
        <p:spPr>
          <a:xfrm>
            <a:off x="4624827" y="5471795"/>
            <a:ext cx="908572" cy="814446"/>
          </a:xfrm>
          <a:prstGeom prst="rect">
            <a:avLst/>
          </a:prstGeom>
        </p:spPr>
      </p:pic>
      <p:pic>
        <p:nvPicPr>
          <p:cNvPr id="12" name="Resim 11"/>
          <p:cNvPicPr>
            <a:picLocks noChangeAspect="1"/>
          </p:cNvPicPr>
          <p:nvPr/>
        </p:nvPicPr>
        <p:blipFill>
          <a:blip r:embed="rId11"/>
          <a:stretch>
            <a:fillRect/>
          </a:stretch>
        </p:blipFill>
        <p:spPr>
          <a:xfrm>
            <a:off x="4624827" y="6784161"/>
            <a:ext cx="879773" cy="811776"/>
          </a:xfrm>
          <a:prstGeom prst="rect">
            <a:avLst/>
          </a:prstGeom>
        </p:spPr>
      </p:pic>
      <p:sp>
        <p:nvSpPr>
          <p:cNvPr id="13" name="Metin kutusu 12"/>
          <p:cNvSpPr txBox="1"/>
          <p:nvPr/>
        </p:nvSpPr>
        <p:spPr>
          <a:xfrm>
            <a:off x="1464238" y="3370582"/>
            <a:ext cx="3590428" cy="954107"/>
          </a:xfrm>
          <a:prstGeom prst="rect">
            <a:avLst/>
          </a:prstGeom>
          <a:noFill/>
        </p:spPr>
        <p:txBody>
          <a:bodyPr wrap="square" rtlCol="0">
            <a:spAutoFit/>
          </a:bodyPr>
          <a:lstStyle/>
          <a:p>
            <a:r>
              <a:rPr lang="tr-TR" sz="2800" b="1" dirty="0" smtClean="0"/>
              <a:t>İNGİLİZCE ÖĞRETMENLİĞİ</a:t>
            </a:r>
            <a:endParaRPr lang="tr-TR" sz="2800" b="1" dirty="0"/>
          </a:p>
        </p:txBody>
      </p:sp>
      <p:sp>
        <p:nvSpPr>
          <p:cNvPr id="17" name="Metin kutusu 16"/>
          <p:cNvSpPr txBox="1"/>
          <p:nvPr/>
        </p:nvSpPr>
        <p:spPr>
          <a:xfrm>
            <a:off x="1464238" y="4526591"/>
            <a:ext cx="2961458" cy="954107"/>
          </a:xfrm>
          <a:prstGeom prst="rect">
            <a:avLst/>
          </a:prstGeom>
          <a:noFill/>
        </p:spPr>
        <p:txBody>
          <a:bodyPr wrap="square" rtlCol="0">
            <a:spAutoFit/>
          </a:bodyPr>
          <a:lstStyle/>
          <a:p>
            <a:r>
              <a:rPr lang="tr-TR" sz="2800" b="1" dirty="0" smtClean="0"/>
              <a:t>ARAPÇA ÖĞRETMENLİĞİ</a:t>
            </a:r>
            <a:endParaRPr lang="tr-TR" sz="2800" b="1" dirty="0"/>
          </a:p>
        </p:txBody>
      </p:sp>
      <p:sp>
        <p:nvSpPr>
          <p:cNvPr id="18" name="Metin kutusu 17"/>
          <p:cNvSpPr txBox="1"/>
          <p:nvPr/>
        </p:nvSpPr>
        <p:spPr>
          <a:xfrm>
            <a:off x="1464238" y="5669906"/>
            <a:ext cx="2723714" cy="954107"/>
          </a:xfrm>
          <a:prstGeom prst="rect">
            <a:avLst/>
          </a:prstGeom>
          <a:noFill/>
        </p:spPr>
        <p:txBody>
          <a:bodyPr wrap="square" rtlCol="0">
            <a:spAutoFit/>
          </a:bodyPr>
          <a:lstStyle/>
          <a:p>
            <a:r>
              <a:rPr lang="tr-TR" sz="2800" b="1" dirty="0" smtClean="0"/>
              <a:t>FRANSIZCA ÖĞRETMENLİĞİ</a:t>
            </a:r>
            <a:endParaRPr lang="tr-TR" sz="2800" b="1" dirty="0"/>
          </a:p>
        </p:txBody>
      </p:sp>
      <p:sp>
        <p:nvSpPr>
          <p:cNvPr id="19" name="Metin kutusu 18"/>
          <p:cNvSpPr txBox="1"/>
          <p:nvPr/>
        </p:nvSpPr>
        <p:spPr>
          <a:xfrm>
            <a:off x="1474580" y="7058186"/>
            <a:ext cx="3580086" cy="954107"/>
          </a:xfrm>
          <a:prstGeom prst="rect">
            <a:avLst/>
          </a:prstGeom>
          <a:noFill/>
        </p:spPr>
        <p:txBody>
          <a:bodyPr wrap="square" rtlCol="0">
            <a:spAutoFit/>
          </a:bodyPr>
          <a:lstStyle/>
          <a:p>
            <a:r>
              <a:rPr lang="tr-TR" sz="2800" b="1" dirty="0" smtClean="0"/>
              <a:t>İNGİLİZ DİLİ VE EDEBİYATI</a:t>
            </a:r>
            <a:endParaRPr lang="tr-TR" sz="2800" b="1" dirty="0"/>
          </a:p>
        </p:txBody>
      </p:sp>
      <p:sp>
        <p:nvSpPr>
          <p:cNvPr id="20" name="Metin kutusu 19"/>
          <p:cNvSpPr txBox="1"/>
          <p:nvPr/>
        </p:nvSpPr>
        <p:spPr>
          <a:xfrm>
            <a:off x="5544584" y="3350301"/>
            <a:ext cx="2778298" cy="954107"/>
          </a:xfrm>
          <a:prstGeom prst="rect">
            <a:avLst/>
          </a:prstGeom>
          <a:noFill/>
        </p:spPr>
        <p:txBody>
          <a:bodyPr wrap="square" rtlCol="0">
            <a:spAutoFit/>
          </a:bodyPr>
          <a:lstStyle/>
          <a:p>
            <a:r>
              <a:rPr lang="tr-TR" sz="2800" b="1" dirty="0" smtClean="0"/>
              <a:t>MÜTERCİM TERCÜMANLIK</a:t>
            </a:r>
            <a:endParaRPr lang="tr-TR" sz="2800" b="1" dirty="0"/>
          </a:p>
        </p:txBody>
      </p:sp>
      <p:sp>
        <p:nvSpPr>
          <p:cNvPr id="21" name="Metin kutusu 20"/>
          <p:cNvSpPr txBox="1"/>
          <p:nvPr/>
        </p:nvSpPr>
        <p:spPr>
          <a:xfrm>
            <a:off x="5544584" y="4423120"/>
            <a:ext cx="2778298" cy="954107"/>
          </a:xfrm>
          <a:prstGeom prst="rect">
            <a:avLst/>
          </a:prstGeom>
          <a:noFill/>
        </p:spPr>
        <p:txBody>
          <a:bodyPr wrap="square" rtlCol="0">
            <a:spAutoFit/>
          </a:bodyPr>
          <a:lstStyle/>
          <a:p>
            <a:r>
              <a:rPr lang="tr-TR" sz="2800" b="1" dirty="0" smtClean="0"/>
              <a:t>ALMANCA ÖĞRETMENLİĞİ</a:t>
            </a:r>
            <a:endParaRPr lang="tr-TR" sz="2800" b="1" dirty="0"/>
          </a:p>
        </p:txBody>
      </p:sp>
      <p:sp>
        <p:nvSpPr>
          <p:cNvPr id="22" name="Metin kutusu 21"/>
          <p:cNvSpPr txBox="1"/>
          <p:nvPr/>
        </p:nvSpPr>
        <p:spPr>
          <a:xfrm>
            <a:off x="5641689" y="5540159"/>
            <a:ext cx="2573566" cy="954107"/>
          </a:xfrm>
          <a:prstGeom prst="rect">
            <a:avLst/>
          </a:prstGeom>
          <a:noFill/>
        </p:spPr>
        <p:txBody>
          <a:bodyPr wrap="square" rtlCol="0">
            <a:spAutoFit/>
          </a:bodyPr>
          <a:lstStyle/>
          <a:p>
            <a:r>
              <a:rPr lang="tr-TR" sz="2800" b="1" dirty="0" smtClean="0"/>
              <a:t>RUS DİLİ VE EDEBİYATI</a:t>
            </a:r>
            <a:endParaRPr lang="tr-TR" sz="2800" b="1" dirty="0"/>
          </a:p>
        </p:txBody>
      </p:sp>
      <p:sp>
        <p:nvSpPr>
          <p:cNvPr id="24" name="Metin kutusu 23"/>
          <p:cNvSpPr txBox="1"/>
          <p:nvPr/>
        </p:nvSpPr>
        <p:spPr>
          <a:xfrm>
            <a:off x="5641688" y="6913908"/>
            <a:ext cx="2681193" cy="954107"/>
          </a:xfrm>
          <a:prstGeom prst="rect">
            <a:avLst/>
          </a:prstGeom>
          <a:noFill/>
        </p:spPr>
        <p:txBody>
          <a:bodyPr wrap="square" rtlCol="0">
            <a:spAutoFit/>
          </a:bodyPr>
          <a:lstStyle/>
          <a:p>
            <a:r>
              <a:rPr lang="tr-TR" sz="2800" b="1" dirty="0" smtClean="0"/>
              <a:t>JAPONCA ÖĞRETMENLİĞİ</a:t>
            </a:r>
            <a:endParaRPr lang="tr-TR" sz="2800" b="1" dirty="0"/>
          </a:p>
        </p:txBody>
      </p:sp>
    </p:spTree>
    <p:extLst>
      <p:ext uri="{BB962C8B-B14F-4D97-AF65-F5344CB8AC3E}">
        <p14:creationId xmlns:p14="http://schemas.microsoft.com/office/powerpoint/2010/main" val="4256433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1902</TotalTime>
  <Words>2791</Words>
  <Application>Microsoft Office PowerPoint</Application>
  <PresentationFormat>Özel</PresentationFormat>
  <Paragraphs>707</Paragraphs>
  <Slides>45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45</vt:i4>
      </vt:variant>
    </vt:vector>
  </HeadingPairs>
  <TitlesOfParts>
    <vt:vector size="50"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UNİVERSİTE YERLEŞTİRME PUANI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SÜLEYMAN DEMİREL ÜNV. TIP FAKÜLTESİ</vt:lpstr>
      <vt:lpstr>AFYONKARAHİSAR SAĞLIK BİLİMLERİ ÜNV. ECZACILIK</vt:lpstr>
      <vt:lpstr>SÜLEYMAN DEMİREL ÜNV. DİŞ HEKİMLİĞİ</vt:lpstr>
      <vt:lpstr>SÜLEYMAN DEMİREL ÜNV. BİLGİSAYAR MÜHENDİSLİĞİ</vt:lpstr>
      <vt:lpstr>SÜLEYMAN DEMİREL ÜNV. ELEKTRİK-ELEKTRONİK MÜH.</vt:lpstr>
      <vt:lpstr>SÜLEYMAN DEMİREL ÜNV. İLKÖĞRETİM MATEMATİK ÖĞRT.</vt:lpstr>
      <vt:lpstr>SÜLEYMAN DEMİREL ÜNV. HUKUK FAKÜLTESİ</vt:lpstr>
      <vt:lpstr>SÜLEYMAN DEMİREL ÜNV. PSİKOLOJİ</vt:lpstr>
      <vt:lpstr>PAMUKKALE ÜNV.  REHBERLİK VE PSİKOLOJİK DANIŞMANLIK</vt:lpstr>
      <vt:lpstr>SÜLEYMAN DEMİREL ÜNV. SINIF ÖĞRETMENLİĞİ</vt:lpstr>
      <vt:lpstr>NECMETTİN ERBAKAN ÜNV.  SİYASET BİLİMİ VE ULUSLARARASI İLİŞKİLER</vt:lpstr>
      <vt:lpstr>SÜLEYMAN DEMİREL ÜNV. TÜRKÇE ÖĞRETMENLİĞİ</vt:lpstr>
      <vt:lpstr>MEHMET AKİF ERSOY ÜNV. OKULÖNCESİ ÖĞRT.</vt:lpstr>
      <vt:lpstr>MEHMET AKİF ERSOY ÜNV.  ÖZEL EĞİTİM ÖĞRETMENLİĞİ</vt:lpstr>
      <vt:lpstr>SELÇUK ÜNİVERSİTESİ  İSLAMİ İLİMLER</vt:lpstr>
      <vt:lpstr>SÜLEYMAN DEMİREL ÜNV. İLAHİYAT FAKÜLTESİ</vt:lpstr>
      <vt:lpstr>PAMUKKALE ÜNV. GASTRONOMİ VE MUTFAK SANATLARI</vt:lpstr>
      <vt:lpstr>SÜLEYMAN DEMİREL ÜNV. İNGİLİZCE ÖĞRETMENLİĞİ</vt:lpstr>
      <vt:lpstr>SÜLEYMAN DEMİREL ÜNV. İNGİLİZ DİLİ VE EDEBİYATI</vt:lpstr>
      <vt:lpstr>MARMARA ÜNV. İNGİLİZCE MÜTERCİM TERCÜMANLIK</vt:lpstr>
      <vt:lpstr>MİLLİ SAVUNMA ÜNİVERSİTESİ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Arıf KOÇAK</dc:creator>
  <cp:lastModifiedBy>mehmet tamer dönmez</cp:lastModifiedBy>
  <cp:revision>41</cp:revision>
  <dcterms:created xsi:type="dcterms:W3CDTF">2019-12-26T18:59:13Z</dcterms:created>
  <dcterms:modified xsi:type="dcterms:W3CDTF">2024-01-04T11:07:18Z</dcterms:modified>
</cp:coreProperties>
</file>